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71" r:id="rId5"/>
    <p:sldId id="272" r:id="rId6"/>
    <p:sldId id="264" r:id="rId7"/>
    <p:sldId id="274" r:id="rId8"/>
    <p:sldId id="258" r:id="rId9"/>
    <p:sldId id="259" r:id="rId10"/>
    <p:sldId id="270" r:id="rId11"/>
    <p:sldId id="260" r:id="rId12"/>
    <p:sldId id="276" r:id="rId13"/>
    <p:sldId id="275" r:id="rId14"/>
    <p:sldId id="279" r:id="rId15"/>
    <p:sldId id="281" r:id="rId16"/>
    <p:sldId id="284" r:id="rId17"/>
    <p:sldId id="285" r:id="rId18"/>
    <p:sldId id="286" r:id="rId19"/>
    <p:sldId id="282" r:id="rId20"/>
    <p:sldId id="283" r:id="rId21"/>
    <p:sldId id="280" r:id="rId22"/>
    <p:sldId id="263" r:id="rId23"/>
    <p:sldId id="265" r:id="rId24"/>
    <p:sldId id="269" r:id="rId25"/>
    <p:sldId id="288" r:id="rId26"/>
    <p:sldId id="289"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10167-BF54-9D4B-6B32-52AF5FB946A7}" v="4" dt="2023-06-19T09:27:59.401"/>
    <p1510:client id="{1E8CCC17-E3D5-C0DA-1068-C30AC3D2D680}" v="114" dt="2023-09-06T11:49:56.186"/>
    <p1510:client id="{70E67A90-309C-9A5C-C3DA-FE14D186F53D}" v="6" dt="2023-09-06T11:27:44.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4987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92D38-75AF-4639-9847-31467D7ADDA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2450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7693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21064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401457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92D38-75AF-4639-9847-31467D7ADDA8}" type="datetimeFigureOut">
              <a:rPr lang="en-GB" smtClean="0"/>
              <a:t>29/09/2023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45446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92D38-75AF-4639-9847-31467D7ADDA8}" type="datetimeFigureOut">
              <a:rPr lang="en-GB" smtClean="0"/>
              <a:t>29/09/2023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84954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1324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89983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8958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92D38-75AF-4639-9847-31467D7ADDA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0938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92D38-75AF-4639-9847-31467D7ADDA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69522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92D38-75AF-4639-9847-31467D7ADDA8}" type="datetimeFigureOut">
              <a:rPr lang="en-GB" smtClean="0"/>
              <a:t>29/09/2023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86710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92D38-75AF-4639-9847-31467D7ADDA8}" type="datetimeFigureOut">
              <a:rPr lang="en-GB" smtClean="0"/>
              <a:t>29/09/2023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28578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92D38-75AF-4639-9847-31467D7ADDA8}" type="datetimeFigureOut">
              <a:rPr lang="en-GB" smtClean="0"/>
              <a:t>29/09/2023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77603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92D38-75AF-4639-9847-31467D7ADDA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360006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92D38-75AF-4639-9847-31467D7ADDA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064A7A-7D7E-4738-9B23-5E6D6C870575}" type="slidenum">
              <a:rPr lang="en-GB" smtClean="0"/>
              <a:t>‹#›</a:t>
            </a:fld>
            <a:endParaRPr lang="en-GB"/>
          </a:p>
        </p:txBody>
      </p:sp>
    </p:spTree>
    <p:extLst>
      <p:ext uri="{BB962C8B-B14F-4D97-AF65-F5344CB8AC3E}">
        <p14:creationId xmlns:p14="http://schemas.microsoft.com/office/powerpoint/2010/main" val="150248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9092D38-75AF-4639-9847-31467D7ADDA8}" type="datetimeFigureOut">
              <a:rPr lang="en-GB" smtClean="0"/>
              <a:t>29/09/2023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3064A7A-7D7E-4738-9B23-5E6D6C870575}" type="slidenum">
              <a:rPr lang="en-GB" smtClean="0"/>
              <a:t>‹#›</a:t>
            </a:fld>
            <a:endParaRPr lang="en-GB"/>
          </a:p>
        </p:txBody>
      </p:sp>
    </p:spTree>
    <p:extLst>
      <p:ext uri="{BB962C8B-B14F-4D97-AF65-F5344CB8AC3E}">
        <p14:creationId xmlns:p14="http://schemas.microsoft.com/office/powerpoint/2010/main" val="23180962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Users\SGarrett\OneDrive%20-%20Manor%20Academy\Equals%202023\Curriculum%20Content\KS3\KS3%202023-2024%20Curriculum%20Map%20Nurture%20(1).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C:\Users\SGarrett\OneDrive%20-%20Manor%20Academy\Equals%202023\Curriculum%20Content\KS4\KS4%202023-2024%20Curriculum%20Map%20Nurture%20(1).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tsaward.org.uk/site/?id=2300" TargetMode="External"/><Relationship Id="rId2" Type="http://schemas.openxmlformats.org/officeDocument/2006/relationships/hyperlink" Target="https://www.ascentis.co.uk/qualifications/english-and-maths-stepping-stones-to-functional-skills" TargetMode="External"/><Relationship Id="rId1" Type="http://schemas.openxmlformats.org/officeDocument/2006/relationships/slideLayout" Target="../slideLayouts/slideLayout2.xml"/><Relationship Id="rId6" Type="http://schemas.openxmlformats.org/officeDocument/2006/relationships/hyperlink" Target="https://www.asdan.org.uk/transition-challenge/" TargetMode="External"/><Relationship Id="rId5" Type="http://schemas.openxmlformats.org/officeDocument/2006/relationships/hyperlink" Target="https://www.dofe.org/" TargetMode="External"/><Relationship Id="rId4" Type="http://schemas.openxmlformats.org/officeDocument/2006/relationships/hyperlink" Target="https://www.ocr.org.uk/qualifications/entry-level/physical-education-r463-from-201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qualifications.pearson.com/en/qualifications/btec-entry-level-level-1-and-level-1-introductory/btec-level-1-introductory.html" TargetMode="External"/><Relationship Id="rId2" Type="http://schemas.openxmlformats.org/officeDocument/2006/relationships/hyperlink" Target="https://equals.co.uk/equals-moving-on-14-25-curriuculum-and-accredit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uth.mylexia.com/mylexiaLogin?redirect=//www.mylexia.com/mylexiaweb/app/index.html" TargetMode="External"/><Relationship Id="rId2" Type="http://schemas.openxmlformats.org/officeDocument/2006/relationships/hyperlink" Target="https://login.mymaths.co.uk/log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garrett@manoracademysal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anoracademysale-my.sharepoint.com/:f:/g/personal/sgarrett_manoracademysale_org/EqnHjBj55ZlLtqBz_fBjMA8BYVwV6cCnilhuMU4p4X33WA?e=zm4qY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quals.co.uk/equals-semi-formal-curriculum-sld-curricul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54B7-EECA-4C72-88D9-E7CCB78838B0}"/>
              </a:ext>
            </a:extLst>
          </p:cNvPr>
          <p:cNvSpPr>
            <a:spLocks noGrp="1"/>
          </p:cNvSpPr>
          <p:nvPr>
            <p:ph type="ctrTitle"/>
          </p:nvPr>
        </p:nvSpPr>
        <p:spPr/>
        <p:txBody>
          <a:bodyPr/>
          <a:lstStyle/>
          <a:p>
            <a:r>
              <a:rPr lang="en-GB" dirty="0"/>
              <a:t>Equals Curriculum 2023</a:t>
            </a:r>
          </a:p>
        </p:txBody>
      </p:sp>
      <p:sp>
        <p:nvSpPr>
          <p:cNvPr id="3" name="Subtitle 2">
            <a:extLst>
              <a:ext uri="{FF2B5EF4-FFF2-40B4-BE49-F238E27FC236}">
                <a16:creationId xmlns:a16="http://schemas.microsoft.com/office/drawing/2014/main" id="{7FAAE880-D11F-4ED5-A782-44133DB779FF}"/>
              </a:ext>
            </a:extLst>
          </p:cNvPr>
          <p:cNvSpPr>
            <a:spLocks noGrp="1"/>
          </p:cNvSpPr>
          <p:nvPr>
            <p:ph type="subTitle" idx="1"/>
          </p:nvPr>
        </p:nvSpPr>
        <p:spPr/>
        <p:txBody>
          <a:bodyPr/>
          <a:lstStyle/>
          <a:p>
            <a:r>
              <a:rPr lang="en-GB" dirty="0"/>
              <a:t>Open evening Monday 2</a:t>
            </a:r>
            <a:r>
              <a:rPr lang="en-GB" baseline="30000" dirty="0"/>
              <a:t>nd</a:t>
            </a:r>
            <a:r>
              <a:rPr lang="en-GB" dirty="0"/>
              <a:t> October 2023</a:t>
            </a:r>
          </a:p>
        </p:txBody>
      </p:sp>
    </p:spTree>
    <p:extLst>
      <p:ext uri="{BB962C8B-B14F-4D97-AF65-F5344CB8AC3E}">
        <p14:creationId xmlns:p14="http://schemas.microsoft.com/office/powerpoint/2010/main" val="254776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96" y="179363"/>
            <a:ext cx="10018713" cy="1752599"/>
          </a:xfrm>
        </p:spPr>
        <p:txBody>
          <a:bodyPr/>
          <a:lstStyle/>
          <a:p>
            <a:r>
              <a:rPr lang="en-GB" dirty="0"/>
              <a:t>Equals Curriculum Structure</a:t>
            </a:r>
          </a:p>
        </p:txBody>
      </p:sp>
      <p:sp>
        <p:nvSpPr>
          <p:cNvPr id="3" name="Content Placeholder 2"/>
          <p:cNvSpPr>
            <a:spLocks noGrp="1"/>
          </p:cNvSpPr>
          <p:nvPr>
            <p:ph idx="1"/>
          </p:nvPr>
        </p:nvSpPr>
        <p:spPr>
          <a:xfrm>
            <a:off x="1359952" y="2376315"/>
            <a:ext cx="10183434" cy="3461214"/>
          </a:xfrm>
        </p:spPr>
        <p:txBody>
          <a:bodyPr vert="horz" lIns="91440" tIns="45720" rIns="91440" bIns="45720" rtlCol="0" anchor="t">
            <a:noAutofit/>
          </a:bodyPr>
          <a:lstStyle/>
          <a:p>
            <a:pPr marL="0" indent="0">
              <a:buNone/>
            </a:pPr>
            <a:r>
              <a:rPr lang="en-GB" dirty="0"/>
              <a:t>The Equals Curriculum is delivered through a series of linked learning opportunities. These provide a holistic, integrated and multisensory teaching method, that ensures overlearning. Promoting the curriculum’s </a:t>
            </a:r>
            <a:r>
              <a:rPr lang="en-GB" sz="1800" dirty="0"/>
              <a:t>key</a:t>
            </a:r>
            <a:r>
              <a:rPr lang="en-GB" dirty="0"/>
              <a:t> principles, through interconnected learning objectives. Learning objectives and outcomes are connected and reinforced, through a common theme identified on KS3 and KS4 Curriculum Overviews for the academic year. </a:t>
            </a:r>
          </a:p>
          <a:p>
            <a:pPr marL="0" indent="0">
              <a:buNone/>
            </a:pPr>
            <a:r>
              <a:rPr lang="en-GB" dirty="0"/>
              <a:t>This facilitates pupils, making real life connections, engaging, enriching learning and learning outcomes. </a:t>
            </a:r>
          </a:p>
          <a:p>
            <a:pPr marL="0" indent="0">
              <a:buNone/>
            </a:pPr>
            <a:r>
              <a:rPr lang="en-GB" dirty="0"/>
              <a:t>The curriculum supports the generalisation of transferable skills and knowledge to different contexts and real-life situations.</a:t>
            </a:r>
          </a:p>
          <a:p>
            <a:pPr marL="0" indent="0">
              <a:buNone/>
            </a:pPr>
            <a:r>
              <a:rPr lang="en-GB" dirty="0"/>
              <a:t>Equals Curriculum includes; Science, History, Religious Education, Geography, PSHE and Independence Skills.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4872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1BC7-CFA0-088C-141C-796DB53AD3AB}"/>
              </a:ext>
            </a:extLst>
          </p:cNvPr>
          <p:cNvSpPr>
            <a:spLocks noGrp="1"/>
          </p:cNvSpPr>
          <p:nvPr>
            <p:ph type="title"/>
          </p:nvPr>
        </p:nvSpPr>
        <p:spPr>
          <a:xfrm>
            <a:off x="849237" y="145887"/>
            <a:ext cx="10018713" cy="1752599"/>
          </a:xfrm>
        </p:spPr>
        <p:txBody>
          <a:bodyPr/>
          <a:lstStyle/>
          <a:p>
            <a:r>
              <a:rPr lang="en-GB" dirty="0"/>
              <a:t>Equals Lessons KS3 example</a:t>
            </a:r>
            <a:endParaRPr lang="en-US" dirty="0"/>
          </a:p>
        </p:txBody>
      </p:sp>
      <p:sp>
        <p:nvSpPr>
          <p:cNvPr id="3" name="Content Placeholder 2">
            <a:extLst>
              <a:ext uri="{FF2B5EF4-FFF2-40B4-BE49-F238E27FC236}">
                <a16:creationId xmlns:a16="http://schemas.microsoft.com/office/drawing/2014/main" id="{EAEE9D13-6378-F787-5E79-B69A791B0B8F}"/>
              </a:ext>
            </a:extLst>
          </p:cNvPr>
          <p:cNvSpPr>
            <a:spLocks noGrp="1"/>
          </p:cNvSpPr>
          <p:nvPr>
            <p:ph idx="1"/>
          </p:nvPr>
        </p:nvSpPr>
        <p:spPr>
          <a:xfrm>
            <a:off x="849237" y="2421332"/>
            <a:ext cx="9852902" cy="4184294"/>
          </a:xfrm>
        </p:spPr>
        <p:txBody>
          <a:bodyPr vert="horz" lIns="91440" tIns="45720" rIns="91440" bIns="45720" rtlCol="0" anchor="t">
            <a:normAutofit/>
          </a:bodyPr>
          <a:lstStyle/>
          <a:p>
            <a:pPr marL="0" indent="0">
              <a:buNone/>
            </a:pPr>
            <a:r>
              <a:rPr lang="en-GB" u="sng" dirty="0"/>
              <a:t>Local Area </a:t>
            </a:r>
          </a:p>
          <a:p>
            <a:pPr marL="0" indent="0">
              <a:buNone/>
            </a:pPr>
            <a:r>
              <a:rPr lang="en-GB" dirty="0"/>
              <a:t>Range of activities:</a:t>
            </a:r>
          </a:p>
          <a:p>
            <a:pPr marL="0" indent="0">
              <a:buNone/>
            </a:pPr>
            <a:r>
              <a:rPr lang="en-GB" dirty="0"/>
              <a:t>ICT &amp; Maths - Use of </a:t>
            </a:r>
            <a:r>
              <a:rPr lang="en-GB" dirty="0" err="1"/>
              <a:t>Beebots</a:t>
            </a:r>
            <a:r>
              <a:rPr lang="en-GB" dirty="0"/>
              <a:t> to navigate, practising directions, programming routes. </a:t>
            </a:r>
          </a:p>
          <a:p>
            <a:pPr marL="0" indent="0">
              <a:buNone/>
            </a:pPr>
            <a:r>
              <a:rPr lang="en-GB" dirty="0"/>
              <a:t>Humanities - Linked to people in history e.g., pirates and places of worship in the local area. </a:t>
            </a:r>
          </a:p>
          <a:p>
            <a:pPr marL="0" indent="0">
              <a:buNone/>
            </a:pPr>
            <a:r>
              <a:rPr lang="en-GB" dirty="0"/>
              <a:t>English and Maths -Practice following directions from others or from electronic devices such as google maps, planning and following a route around the school &amp; local area, using range of directions including use of a compass. </a:t>
            </a:r>
          </a:p>
          <a:p>
            <a:pPr marL="0" indent="0">
              <a:buNone/>
            </a:pPr>
            <a:r>
              <a:rPr lang="en-GB" dirty="0"/>
              <a:t>PSD - Roleplay real life situations; getting lost, finding help, contacting emergency services, going shopping, discovering and accessing local services. </a:t>
            </a:r>
          </a:p>
          <a:p>
            <a:pPr marL="0" indent="0">
              <a:buNone/>
            </a:pPr>
            <a:r>
              <a:rPr lang="en-GB" dirty="0"/>
              <a:t>Science – Mini beasts, what classifies a mini-beast? Finding mini beasts, classifying and identifying different mini-beasts. </a:t>
            </a:r>
          </a:p>
          <a:p>
            <a:pPr marL="0" indent="0">
              <a:buNone/>
            </a:pPr>
            <a:endParaRPr lang="en-US" dirty="0"/>
          </a:p>
        </p:txBody>
      </p:sp>
    </p:spTree>
    <p:extLst>
      <p:ext uri="{BB962C8B-B14F-4D97-AF65-F5344CB8AC3E}">
        <p14:creationId xmlns:p14="http://schemas.microsoft.com/office/powerpoint/2010/main" val="280078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1BC7-CFA0-088C-141C-796DB53AD3AB}"/>
              </a:ext>
            </a:extLst>
          </p:cNvPr>
          <p:cNvSpPr>
            <a:spLocks noGrp="1"/>
          </p:cNvSpPr>
          <p:nvPr>
            <p:ph type="title"/>
          </p:nvPr>
        </p:nvSpPr>
        <p:spPr>
          <a:xfrm>
            <a:off x="849237" y="145887"/>
            <a:ext cx="10018713" cy="1752599"/>
          </a:xfrm>
        </p:spPr>
        <p:txBody>
          <a:bodyPr/>
          <a:lstStyle/>
          <a:p>
            <a:r>
              <a:rPr lang="en-GB" dirty="0"/>
              <a:t>Equals Lessons KS4 example</a:t>
            </a:r>
            <a:endParaRPr lang="en-US" dirty="0"/>
          </a:p>
        </p:txBody>
      </p:sp>
      <p:sp>
        <p:nvSpPr>
          <p:cNvPr id="3" name="Content Placeholder 2">
            <a:extLst>
              <a:ext uri="{FF2B5EF4-FFF2-40B4-BE49-F238E27FC236}">
                <a16:creationId xmlns:a16="http://schemas.microsoft.com/office/drawing/2014/main" id="{EAEE9D13-6378-F787-5E79-B69A791B0B8F}"/>
              </a:ext>
            </a:extLst>
          </p:cNvPr>
          <p:cNvSpPr>
            <a:spLocks noGrp="1"/>
          </p:cNvSpPr>
          <p:nvPr>
            <p:ph idx="1"/>
          </p:nvPr>
        </p:nvSpPr>
        <p:spPr>
          <a:xfrm>
            <a:off x="849237" y="2421332"/>
            <a:ext cx="9852902" cy="4184294"/>
          </a:xfrm>
        </p:spPr>
        <p:txBody>
          <a:bodyPr vert="horz" lIns="91440" tIns="45720" rIns="91440" bIns="45720" rtlCol="0" anchor="t">
            <a:normAutofit fontScale="47500" lnSpcReduction="20000"/>
          </a:bodyPr>
          <a:lstStyle/>
          <a:p>
            <a:pPr marL="0" indent="0">
              <a:buNone/>
            </a:pPr>
            <a:r>
              <a:rPr lang="en-US" sz="3300" u="sng" dirty="0"/>
              <a:t>Following Equals Semi Formal and Formal Curriculum working towards BTEC Pre Vocational Qualifications</a:t>
            </a:r>
          </a:p>
          <a:p>
            <a:pPr marL="0" indent="0">
              <a:buNone/>
            </a:pPr>
            <a:r>
              <a:rPr lang="en-US" sz="3300" dirty="0"/>
              <a:t>Completing a range of independence activities including:</a:t>
            </a:r>
          </a:p>
          <a:p>
            <a:pPr marL="0" indent="0">
              <a:buNone/>
            </a:pPr>
            <a:endParaRPr lang="en-US" sz="3300" dirty="0"/>
          </a:p>
          <a:p>
            <a:pPr marL="0" indent="0">
              <a:buNone/>
            </a:pPr>
            <a:r>
              <a:rPr lang="en-US" sz="3300" dirty="0"/>
              <a:t>Travel Training including Road Safety and using public transport</a:t>
            </a:r>
          </a:p>
          <a:p>
            <a:pPr marL="0" indent="0">
              <a:buNone/>
            </a:pPr>
            <a:r>
              <a:rPr lang="en-US" sz="3300" dirty="0"/>
              <a:t>Planning, budgeting and making simple meals</a:t>
            </a:r>
          </a:p>
          <a:p>
            <a:pPr>
              <a:buNone/>
            </a:pPr>
            <a:r>
              <a:rPr lang="en-US" sz="3300" dirty="0"/>
              <a:t>Cleaning and running a home, paying bills, budgeting</a:t>
            </a:r>
          </a:p>
          <a:p>
            <a:pPr marL="0" indent="0">
              <a:buNone/>
            </a:pPr>
            <a:r>
              <a:rPr lang="en-US" sz="3300" dirty="0"/>
              <a:t>Preparing for an occasion</a:t>
            </a:r>
          </a:p>
          <a:p>
            <a:pPr marL="0" indent="0">
              <a:buNone/>
            </a:pPr>
            <a:r>
              <a:rPr lang="en-US" sz="3300" dirty="0"/>
              <a:t>Gardening</a:t>
            </a:r>
          </a:p>
          <a:p>
            <a:pPr marL="0" indent="0">
              <a:buNone/>
            </a:pPr>
            <a:r>
              <a:rPr lang="en-US" sz="3300" dirty="0"/>
              <a:t>Preparation for employment</a:t>
            </a:r>
          </a:p>
          <a:p>
            <a:pPr marL="0" indent="0">
              <a:buNone/>
            </a:pPr>
            <a:r>
              <a:rPr lang="en-US" sz="3300" dirty="0"/>
              <a:t>Personal Care and Puberty and Relationships</a:t>
            </a:r>
          </a:p>
          <a:p>
            <a:pPr marL="0" indent="0">
              <a:buNone/>
            </a:pPr>
            <a:endParaRPr lang="en-US" sz="2100" dirty="0"/>
          </a:p>
          <a:p>
            <a:pPr marL="0" indent="0">
              <a:buNone/>
            </a:pPr>
            <a:endParaRPr lang="en-US" sz="2100" dirty="0">
              <a:solidFill>
                <a:schemeClr val="tx1"/>
              </a:solidFill>
              <a:highlight>
                <a:srgbClr val="FFFF00"/>
              </a:highlight>
            </a:endParaRPr>
          </a:p>
          <a:p>
            <a:pPr marL="0" indent="0">
              <a:buNone/>
            </a:pPr>
            <a:r>
              <a:rPr lang="en-US" dirty="0"/>
              <a:t> </a:t>
            </a:r>
          </a:p>
        </p:txBody>
      </p:sp>
    </p:spTree>
    <p:extLst>
      <p:ext uri="{BB962C8B-B14F-4D97-AF65-F5344CB8AC3E}">
        <p14:creationId xmlns:p14="http://schemas.microsoft.com/office/powerpoint/2010/main" val="342470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13F8-048B-44AC-B7F3-144148CA01E1}"/>
              </a:ext>
            </a:extLst>
          </p:cNvPr>
          <p:cNvSpPr>
            <a:spLocks noGrp="1"/>
          </p:cNvSpPr>
          <p:nvPr>
            <p:ph type="title"/>
          </p:nvPr>
        </p:nvSpPr>
        <p:spPr/>
        <p:txBody>
          <a:bodyPr/>
          <a:lstStyle/>
          <a:p>
            <a:r>
              <a:rPr lang="en-GB" dirty="0"/>
              <a:t>Curriculum Maps</a:t>
            </a:r>
          </a:p>
        </p:txBody>
      </p:sp>
      <p:sp>
        <p:nvSpPr>
          <p:cNvPr id="3" name="Content Placeholder 2">
            <a:extLst>
              <a:ext uri="{FF2B5EF4-FFF2-40B4-BE49-F238E27FC236}">
                <a16:creationId xmlns:a16="http://schemas.microsoft.com/office/drawing/2014/main" id="{1C18166A-2EAC-48A3-B672-0F6DB3F79FE6}"/>
              </a:ext>
            </a:extLst>
          </p:cNvPr>
          <p:cNvSpPr>
            <a:spLocks noGrp="1"/>
          </p:cNvSpPr>
          <p:nvPr>
            <p:ph idx="1"/>
          </p:nvPr>
        </p:nvSpPr>
        <p:spPr/>
        <p:txBody>
          <a:bodyPr vert="horz" lIns="91440" tIns="45720" rIns="91440" bIns="45720" rtlCol="0" anchor="t">
            <a:normAutofit/>
          </a:bodyPr>
          <a:lstStyle/>
          <a:p>
            <a:r>
              <a:rPr lang="en-GB" dirty="0"/>
              <a:t>There are two documents that show what students will be covering throughout the academic year at KS3 and KS4, the links to the Equals Curriculum and the area of content to enable discussions and reinforcement of learning at home. The areas of content are fluid and led by students engagement. </a:t>
            </a:r>
          </a:p>
          <a:p>
            <a:endParaRPr lang="en-GB" dirty="0">
              <a:solidFill>
                <a:schemeClr val="tx1"/>
              </a:solidFill>
              <a:highlight>
                <a:srgbClr val="FFFF00"/>
              </a:highlight>
            </a:endParaRPr>
          </a:p>
          <a:p>
            <a:pPr marL="0" indent="0">
              <a:buNone/>
            </a:pPr>
            <a:endParaRPr lang="en-GB" dirty="0"/>
          </a:p>
        </p:txBody>
      </p:sp>
    </p:spTree>
    <p:extLst>
      <p:ext uri="{BB962C8B-B14F-4D97-AF65-F5344CB8AC3E}">
        <p14:creationId xmlns:p14="http://schemas.microsoft.com/office/powerpoint/2010/main" val="198315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2DAA-B70D-4EAA-9B77-07E2C24154C7}"/>
              </a:ext>
            </a:extLst>
          </p:cNvPr>
          <p:cNvSpPr>
            <a:spLocks noGrp="1"/>
          </p:cNvSpPr>
          <p:nvPr>
            <p:ph type="title"/>
          </p:nvPr>
        </p:nvSpPr>
        <p:spPr/>
        <p:txBody>
          <a:bodyPr/>
          <a:lstStyle/>
          <a:p>
            <a:endParaRPr lang="en-GB"/>
          </a:p>
        </p:txBody>
      </p:sp>
      <p:sp>
        <p:nvSpPr>
          <p:cNvPr id="5" name="Rectangle 4">
            <a:extLst>
              <a:ext uri="{FF2B5EF4-FFF2-40B4-BE49-F238E27FC236}">
                <a16:creationId xmlns:a16="http://schemas.microsoft.com/office/drawing/2014/main" id="{0C554D1B-8928-4990-BB68-665E355A270A}"/>
              </a:ext>
            </a:extLst>
          </p:cNvPr>
          <p:cNvSpPr/>
          <p:nvPr/>
        </p:nvSpPr>
        <p:spPr>
          <a:xfrm>
            <a:off x="9481304" y="503394"/>
            <a:ext cx="1728358" cy="369332"/>
          </a:xfrm>
          <a:prstGeom prst="rect">
            <a:avLst/>
          </a:prstGeom>
        </p:spPr>
        <p:txBody>
          <a:bodyPr wrap="none">
            <a:spAutoFit/>
          </a:bodyPr>
          <a:lstStyle/>
          <a:p>
            <a:r>
              <a:rPr lang="en-GB" b="1" dirty="0">
                <a:highlight>
                  <a:srgbClr val="FFFF00"/>
                </a:highlight>
                <a:latin typeface="Calibri" panose="020F0502020204030204" pitchFamily="34" charset="0"/>
                <a:hlinkClick r:id="rId2" action="ppaction://hlinkfile"/>
              </a:rPr>
              <a:t>Curriculum Map</a:t>
            </a:r>
            <a:endParaRPr lang="en-GB" dirty="0"/>
          </a:p>
        </p:txBody>
      </p:sp>
      <p:pic>
        <p:nvPicPr>
          <p:cNvPr id="7" name="Content Placeholder 6">
            <a:extLst>
              <a:ext uri="{FF2B5EF4-FFF2-40B4-BE49-F238E27FC236}">
                <a16:creationId xmlns:a16="http://schemas.microsoft.com/office/drawing/2014/main" id="{D02CD85A-5633-4D24-BEB2-850BC01F44E3}"/>
              </a:ext>
            </a:extLst>
          </p:cNvPr>
          <p:cNvPicPr>
            <a:picLocks noGrp="1" noChangeAspect="1"/>
          </p:cNvPicPr>
          <p:nvPr>
            <p:ph idx="1"/>
          </p:nvPr>
        </p:nvPicPr>
        <p:blipFill>
          <a:blip r:embed="rId3"/>
          <a:stretch>
            <a:fillRect/>
          </a:stretch>
        </p:blipFill>
        <p:spPr>
          <a:xfrm>
            <a:off x="731710" y="872726"/>
            <a:ext cx="10305336" cy="6082064"/>
          </a:xfrm>
          <a:prstGeom prst="rect">
            <a:avLst/>
          </a:prstGeom>
        </p:spPr>
      </p:pic>
    </p:spTree>
    <p:extLst>
      <p:ext uri="{BB962C8B-B14F-4D97-AF65-F5344CB8AC3E}">
        <p14:creationId xmlns:p14="http://schemas.microsoft.com/office/powerpoint/2010/main" val="345760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6351-80B3-48FD-9962-679C0CBD2908}"/>
              </a:ext>
            </a:extLst>
          </p:cNvPr>
          <p:cNvSpPr>
            <a:spLocks noGrp="1"/>
          </p:cNvSpPr>
          <p:nvPr>
            <p:ph type="title"/>
          </p:nvPr>
        </p:nvSpPr>
        <p:spPr/>
        <p:txBody>
          <a:bodyPr/>
          <a:lstStyle/>
          <a:p>
            <a:endParaRPr lang="en-GB"/>
          </a:p>
        </p:txBody>
      </p:sp>
      <p:sp>
        <p:nvSpPr>
          <p:cNvPr id="5" name="Rectangle 4">
            <a:extLst>
              <a:ext uri="{FF2B5EF4-FFF2-40B4-BE49-F238E27FC236}">
                <a16:creationId xmlns:a16="http://schemas.microsoft.com/office/drawing/2014/main" id="{86C991ED-AF7F-49D6-8CC9-643D8432478B}"/>
              </a:ext>
            </a:extLst>
          </p:cNvPr>
          <p:cNvSpPr/>
          <p:nvPr/>
        </p:nvSpPr>
        <p:spPr>
          <a:xfrm>
            <a:off x="9449523" y="327829"/>
            <a:ext cx="1728358" cy="369332"/>
          </a:xfrm>
          <a:prstGeom prst="rect">
            <a:avLst/>
          </a:prstGeom>
        </p:spPr>
        <p:txBody>
          <a:bodyPr wrap="none">
            <a:spAutoFit/>
          </a:bodyPr>
          <a:lstStyle/>
          <a:p>
            <a:r>
              <a:rPr lang="en-GB" b="1" dirty="0">
                <a:highlight>
                  <a:srgbClr val="FFFF00"/>
                </a:highlight>
                <a:latin typeface="Calibri" panose="020F0502020204030204" pitchFamily="34" charset="0"/>
                <a:hlinkClick r:id="rId2" action="ppaction://hlinkfile"/>
              </a:rPr>
              <a:t>Curriculum Map</a:t>
            </a:r>
            <a:endParaRPr lang="en-GB" dirty="0"/>
          </a:p>
        </p:txBody>
      </p:sp>
      <p:sp>
        <p:nvSpPr>
          <p:cNvPr id="6" name="Content Placeholder 5">
            <a:extLst>
              <a:ext uri="{FF2B5EF4-FFF2-40B4-BE49-F238E27FC236}">
                <a16:creationId xmlns:a16="http://schemas.microsoft.com/office/drawing/2014/main" id="{FAFCC6B6-5C12-4F54-9BB0-114D2A91DE3D}"/>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A8373B93-49DE-4EFE-8F98-2A0F3B53DF0F}"/>
              </a:ext>
            </a:extLst>
          </p:cNvPr>
          <p:cNvPicPr>
            <a:picLocks noChangeAspect="1"/>
          </p:cNvPicPr>
          <p:nvPr/>
        </p:nvPicPr>
        <p:blipFill>
          <a:blip r:embed="rId3"/>
          <a:stretch>
            <a:fillRect/>
          </a:stretch>
        </p:blipFill>
        <p:spPr>
          <a:xfrm>
            <a:off x="662110" y="838200"/>
            <a:ext cx="10648950" cy="4943475"/>
          </a:xfrm>
          <a:prstGeom prst="rect">
            <a:avLst/>
          </a:prstGeom>
        </p:spPr>
      </p:pic>
    </p:spTree>
    <p:extLst>
      <p:ext uri="{BB962C8B-B14F-4D97-AF65-F5344CB8AC3E}">
        <p14:creationId xmlns:p14="http://schemas.microsoft.com/office/powerpoint/2010/main" val="256316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CDD4-EA45-4408-8886-5CD11CFBAC73}"/>
              </a:ext>
            </a:extLst>
          </p:cNvPr>
          <p:cNvSpPr>
            <a:spLocks noGrp="1"/>
          </p:cNvSpPr>
          <p:nvPr>
            <p:ph type="title"/>
          </p:nvPr>
        </p:nvSpPr>
        <p:spPr/>
        <p:txBody>
          <a:bodyPr/>
          <a:lstStyle/>
          <a:p>
            <a:r>
              <a:rPr lang="en-GB" dirty="0"/>
              <a:t>KS4 Qualifications</a:t>
            </a:r>
          </a:p>
        </p:txBody>
      </p:sp>
      <p:sp>
        <p:nvSpPr>
          <p:cNvPr id="3" name="Content Placeholder 2">
            <a:extLst>
              <a:ext uri="{FF2B5EF4-FFF2-40B4-BE49-F238E27FC236}">
                <a16:creationId xmlns:a16="http://schemas.microsoft.com/office/drawing/2014/main" id="{55DDF7C0-5674-4211-BF13-81F3226734E5}"/>
              </a:ext>
            </a:extLst>
          </p:cNvPr>
          <p:cNvSpPr>
            <a:spLocks noGrp="1"/>
          </p:cNvSpPr>
          <p:nvPr>
            <p:ph idx="1"/>
          </p:nvPr>
        </p:nvSpPr>
        <p:spPr/>
        <p:txBody>
          <a:bodyPr vert="horz" lIns="91440" tIns="45720" rIns="91440" bIns="45720" rtlCol="0" anchor="t">
            <a:normAutofit/>
          </a:bodyPr>
          <a:lstStyle/>
          <a:p>
            <a:pPr marL="0" indent="0">
              <a:buNone/>
            </a:pPr>
            <a:r>
              <a:rPr lang="en-GB" dirty="0"/>
              <a:t>Students will have the opportunity to work towards the following qualifications</a:t>
            </a:r>
          </a:p>
          <a:p>
            <a:pPr marL="0" indent="0">
              <a:buNone/>
            </a:pPr>
            <a:r>
              <a:rPr lang="en-GB" b="1" u="sng" dirty="0"/>
              <a:t>Offered to all pupils in school</a:t>
            </a:r>
            <a:endParaRPr lang="en-GB" u="sng" dirty="0"/>
          </a:p>
          <a:p>
            <a:r>
              <a:rPr lang="en-GB" dirty="0" err="1">
                <a:solidFill>
                  <a:schemeClr val="tx1"/>
                </a:solidFill>
                <a:highlight>
                  <a:srgbClr val="FFFF00"/>
                </a:highlight>
                <a:hlinkClick r:id="rId2">
                  <a:extLst>
                    <a:ext uri="{A12FA001-AC4F-418D-AE19-62706E023703}">
                      <ahyp:hlinkClr xmlns:ahyp="http://schemas.microsoft.com/office/drawing/2018/hyperlinkcolor" val="tx"/>
                    </a:ext>
                  </a:extLst>
                </a:hlinkClick>
              </a:rPr>
              <a:t>Ascentis</a:t>
            </a:r>
            <a:r>
              <a:rPr lang="en-GB" dirty="0">
                <a:solidFill>
                  <a:schemeClr val="tx1"/>
                </a:solidFill>
                <a:highlight>
                  <a:srgbClr val="FFFF00"/>
                </a:highlight>
                <a:hlinkClick r:id="rId2">
                  <a:extLst>
                    <a:ext uri="{A12FA001-AC4F-418D-AE19-62706E023703}">
                      <ahyp:hlinkClr xmlns:ahyp="http://schemas.microsoft.com/office/drawing/2018/hyperlinkcolor" val="tx"/>
                    </a:ext>
                  </a:extLst>
                </a:hlinkClick>
              </a:rPr>
              <a:t> Entry Level 1 + stepping stones to Functional Skills English and Mathematics qualification </a:t>
            </a:r>
            <a:endParaRPr lang="en-GB" dirty="0">
              <a:solidFill>
                <a:schemeClr val="tx1"/>
              </a:solidFill>
              <a:highlight>
                <a:srgbClr val="FFFF00"/>
              </a:highlight>
            </a:endParaRPr>
          </a:p>
          <a:p>
            <a:r>
              <a:rPr lang="en-GB" dirty="0">
                <a:solidFill>
                  <a:schemeClr val="tx1"/>
                </a:solidFill>
                <a:highlight>
                  <a:srgbClr val="FFFF00"/>
                </a:highlight>
                <a:hlinkClick r:id="rId3">
                  <a:extLst>
                    <a:ext uri="{A12FA001-AC4F-418D-AE19-62706E023703}">
                      <ahyp:hlinkClr xmlns:ahyp="http://schemas.microsoft.com/office/drawing/2018/hyperlinkcolor" val="tx"/>
                    </a:ext>
                  </a:extLst>
                </a:hlinkClick>
              </a:rPr>
              <a:t>Arts Award</a:t>
            </a:r>
            <a:endParaRPr lang="en-GB" dirty="0">
              <a:solidFill>
                <a:schemeClr val="tx1"/>
              </a:solidFill>
              <a:highlight>
                <a:srgbClr val="FFFF00"/>
              </a:highlight>
            </a:endParaRPr>
          </a:p>
          <a:p>
            <a:r>
              <a:rPr lang="en-GB" dirty="0">
                <a:solidFill>
                  <a:schemeClr val="tx1"/>
                </a:solidFill>
                <a:highlight>
                  <a:srgbClr val="FFFF00"/>
                </a:highlight>
                <a:hlinkClick r:id="rId4">
                  <a:extLst>
                    <a:ext uri="{A12FA001-AC4F-418D-AE19-62706E023703}">
                      <ahyp:hlinkClr xmlns:ahyp="http://schemas.microsoft.com/office/drawing/2018/hyperlinkcolor" val="tx"/>
                    </a:ext>
                  </a:extLst>
                </a:hlinkClick>
              </a:rPr>
              <a:t>OCR Entry Level PE </a:t>
            </a:r>
            <a:endParaRPr lang="en-GB" dirty="0">
              <a:solidFill>
                <a:schemeClr val="tx1"/>
              </a:solidFill>
              <a:highlight>
                <a:srgbClr val="FFFF00"/>
              </a:highlight>
            </a:endParaRPr>
          </a:p>
          <a:p>
            <a:r>
              <a:rPr lang="en-GB" dirty="0">
                <a:solidFill>
                  <a:schemeClr val="tx1"/>
                </a:solidFill>
                <a:highlight>
                  <a:srgbClr val="FFFF00"/>
                </a:highlight>
                <a:hlinkClick r:id="rId5">
                  <a:extLst>
                    <a:ext uri="{A12FA001-AC4F-418D-AE19-62706E023703}">
                      <ahyp:hlinkClr xmlns:ahyp="http://schemas.microsoft.com/office/drawing/2018/hyperlinkcolor" val="tx"/>
                    </a:ext>
                  </a:extLst>
                </a:hlinkClick>
              </a:rPr>
              <a:t>Duke of Edinburgh Bronze</a:t>
            </a:r>
            <a:endParaRPr lang="en-GB" dirty="0">
              <a:solidFill>
                <a:schemeClr val="tx1"/>
              </a:solidFill>
              <a:highlight>
                <a:srgbClr val="FFFF00"/>
              </a:highlight>
            </a:endParaRPr>
          </a:p>
          <a:p>
            <a:r>
              <a:rPr lang="en-GB" dirty="0">
                <a:solidFill>
                  <a:schemeClr val="tx1"/>
                </a:solidFill>
                <a:highlight>
                  <a:srgbClr val="FFFF00"/>
                </a:highlight>
              </a:rPr>
              <a:t> </a:t>
            </a:r>
            <a:r>
              <a:rPr lang="en-GB" dirty="0">
                <a:solidFill>
                  <a:schemeClr val="tx1"/>
                </a:solidFill>
                <a:highlight>
                  <a:srgbClr val="FFFF00"/>
                </a:highlight>
                <a:hlinkClick r:id="rId6">
                  <a:extLst>
                    <a:ext uri="{A12FA001-AC4F-418D-AE19-62706E023703}">
                      <ahyp:hlinkClr xmlns:ahyp="http://schemas.microsoft.com/office/drawing/2018/hyperlinkcolor" val="tx"/>
                    </a:ext>
                  </a:extLst>
                </a:hlinkClick>
              </a:rPr>
              <a:t>ASDAN Transition Challenge Independence qualification</a:t>
            </a:r>
            <a:endParaRPr lang="en-GB" dirty="0">
              <a:solidFill>
                <a:schemeClr val="tx1"/>
              </a:solidFill>
              <a:highlight>
                <a:srgbClr val="FFFF00"/>
              </a:highlight>
            </a:endParaRPr>
          </a:p>
          <a:p>
            <a:endParaRPr lang="en-GB" dirty="0"/>
          </a:p>
        </p:txBody>
      </p:sp>
    </p:spTree>
    <p:extLst>
      <p:ext uri="{BB962C8B-B14F-4D97-AF65-F5344CB8AC3E}">
        <p14:creationId xmlns:p14="http://schemas.microsoft.com/office/powerpoint/2010/main" val="387511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CDD4-EA45-4408-8886-5CD11CFBAC73}"/>
              </a:ext>
            </a:extLst>
          </p:cNvPr>
          <p:cNvSpPr>
            <a:spLocks noGrp="1"/>
          </p:cNvSpPr>
          <p:nvPr>
            <p:ph type="title"/>
          </p:nvPr>
        </p:nvSpPr>
        <p:spPr/>
        <p:txBody>
          <a:bodyPr/>
          <a:lstStyle/>
          <a:p>
            <a:r>
              <a:rPr lang="en-GB" dirty="0"/>
              <a:t>KS4 Qualifications</a:t>
            </a:r>
          </a:p>
        </p:txBody>
      </p:sp>
      <p:sp>
        <p:nvSpPr>
          <p:cNvPr id="3" name="Content Placeholder 2">
            <a:extLst>
              <a:ext uri="{FF2B5EF4-FFF2-40B4-BE49-F238E27FC236}">
                <a16:creationId xmlns:a16="http://schemas.microsoft.com/office/drawing/2014/main" id="{55DDF7C0-5674-4211-BF13-81F3226734E5}"/>
              </a:ext>
            </a:extLst>
          </p:cNvPr>
          <p:cNvSpPr>
            <a:spLocks noGrp="1"/>
          </p:cNvSpPr>
          <p:nvPr>
            <p:ph idx="1"/>
          </p:nvPr>
        </p:nvSpPr>
        <p:spPr>
          <a:xfrm>
            <a:off x="1154954" y="2603499"/>
            <a:ext cx="10013789" cy="4058557"/>
          </a:xfrm>
        </p:spPr>
        <p:txBody>
          <a:bodyPr vert="horz" lIns="91440" tIns="45720" rIns="91440" bIns="45720" rtlCol="0" anchor="t">
            <a:normAutofit fontScale="77500" lnSpcReduction="20000"/>
          </a:bodyPr>
          <a:lstStyle/>
          <a:p>
            <a:pPr marL="0" indent="0">
              <a:buNone/>
            </a:pPr>
            <a:r>
              <a:rPr lang="en-GB" sz="2700" dirty="0"/>
              <a:t>Students will have the opportunity to work towards the following qualifications</a:t>
            </a:r>
          </a:p>
          <a:p>
            <a:pPr marL="0" indent="0">
              <a:buNone/>
            </a:pPr>
            <a:r>
              <a:rPr lang="en-GB" sz="2700" b="1" u="sng" dirty="0"/>
              <a:t>Similar to whole school but specific to Equals</a:t>
            </a:r>
            <a:r>
              <a:rPr lang="en-GB" sz="2700" u="sng" dirty="0"/>
              <a:t> </a:t>
            </a:r>
          </a:p>
          <a:p>
            <a:r>
              <a:rPr lang="en-GB" sz="2700" dirty="0">
                <a:solidFill>
                  <a:schemeClr val="tx1"/>
                </a:solidFill>
                <a:highlight>
                  <a:srgbClr val="FFFF00"/>
                </a:highlight>
                <a:hlinkClick r:id="rId2">
                  <a:extLst>
                    <a:ext uri="{A12FA001-AC4F-418D-AE19-62706E023703}">
                      <ahyp:hlinkClr xmlns:ahyp="http://schemas.microsoft.com/office/drawing/2018/hyperlinkcolor" val="tx"/>
                    </a:ext>
                  </a:extLst>
                </a:hlinkClick>
              </a:rPr>
              <a:t>Equals 14+ Moving On Qualification</a:t>
            </a:r>
            <a:r>
              <a:rPr lang="en-GB" sz="2700" dirty="0">
                <a:solidFill>
                  <a:schemeClr val="tx1"/>
                </a:solidFill>
                <a:highlight>
                  <a:srgbClr val="FFFF00"/>
                </a:highlight>
              </a:rPr>
              <a:t> </a:t>
            </a:r>
            <a:r>
              <a:rPr lang="en-GB" sz="2700" dirty="0"/>
              <a:t>– This is specifically in the Equals lessons. </a:t>
            </a:r>
          </a:p>
          <a:p>
            <a:r>
              <a:rPr lang="en-GB" sz="2700" dirty="0">
                <a:solidFill>
                  <a:schemeClr val="tx1"/>
                </a:solidFill>
                <a:highlight>
                  <a:srgbClr val="FFFF00"/>
                </a:highlight>
                <a:hlinkClick r:id="rId3">
                  <a:extLst>
                    <a:ext uri="{A12FA001-AC4F-418D-AE19-62706E023703}">
                      <ahyp:hlinkClr xmlns:ahyp="http://schemas.microsoft.com/office/drawing/2018/hyperlinkcolor" val="tx"/>
                    </a:ext>
                  </a:extLst>
                </a:hlinkClick>
              </a:rPr>
              <a:t>Pearson BTEC Entry Level One - Two in Pre-Vocational Study</a:t>
            </a:r>
            <a:r>
              <a:rPr lang="en-GB" sz="2700" dirty="0">
                <a:solidFill>
                  <a:schemeClr val="tx1"/>
                </a:solidFill>
                <a:highlight>
                  <a:srgbClr val="FFFF00"/>
                </a:highlight>
              </a:rPr>
              <a:t> </a:t>
            </a:r>
            <a:r>
              <a:rPr lang="en-GB" sz="2700" dirty="0"/>
              <a:t>– This will be taught across the school for students accessing the equals 14+ curriculum in specialist subjects as well as in Equals lessons.</a:t>
            </a:r>
          </a:p>
          <a:p>
            <a:r>
              <a:rPr lang="en-GB" sz="2700" dirty="0"/>
              <a:t>The first cohort of students to achieve all of these qualifications will be those leaving in summer 2025, summer 2024 learners will be working towards these but may not achieve all due to guided learning hours. </a:t>
            </a:r>
          </a:p>
          <a:p>
            <a:r>
              <a:rPr lang="en-GB" sz="2700" dirty="0"/>
              <a:t>These qualifications may not be suitable for all students, and this will be discussed individually at the end of KS3 in preparation for KS4.</a:t>
            </a:r>
            <a:r>
              <a:rPr lang="en-GB" dirty="0"/>
              <a:t> </a:t>
            </a:r>
          </a:p>
          <a:p>
            <a:endParaRPr lang="en-GB" dirty="0"/>
          </a:p>
          <a:p>
            <a:endParaRPr lang="en-GB" dirty="0"/>
          </a:p>
        </p:txBody>
      </p:sp>
    </p:spTree>
    <p:extLst>
      <p:ext uri="{BB962C8B-B14F-4D97-AF65-F5344CB8AC3E}">
        <p14:creationId xmlns:p14="http://schemas.microsoft.com/office/powerpoint/2010/main" val="245504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BA6A-1E45-43D3-AC53-CB6330599956}"/>
              </a:ext>
            </a:extLst>
          </p:cNvPr>
          <p:cNvSpPr>
            <a:spLocks noGrp="1"/>
          </p:cNvSpPr>
          <p:nvPr>
            <p:ph type="title"/>
          </p:nvPr>
        </p:nvSpPr>
        <p:spPr>
          <a:xfrm>
            <a:off x="852557" y="326858"/>
            <a:ext cx="10018713" cy="1752599"/>
          </a:xfrm>
        </p:spPr>
        <p:txBody>
          <a:bodyPr/>
          <a:lstStyle/>
          <a:p>
            <a:r>
              <a:rPr lang="en-GB" dirty="0"/>
              <a:t>Homework</a:t>
            </a:r>
          </a:p>
        </p:txBody>
      </p:sp>
      <p:sp>
        <p:nvSpPr>
          <p:cNvPr id="3" name="Content Placeholder 2">
            <a:extLst>
              <a:ext uri="{FF2B5EF4-FFF2-40B4-BE49-F238E27FC236}">
                <a16:creationId xmlns:a16="http://schemas.microsoft.com/office/drawing/2014/main" id="{20B695E7-6F31-4B61-A282-43EA78021EB9}"/>
              </a:ext>
            </a:extLst>
          </p:cNvPr>
          <p:cNvSpPr>
            <a:spLocks noGrp="1"/>
          </p:cNvSpPr>
          <p:nvPr>
            <p:ph idx="1"/>
          </p:nvPr>
        </p:nvSpPr>
        <p:spPr>
          <a:xfrm>
            <a:off x="752790" y="2775926"/>
            <a:ext cx="10018713" cy="4588043"/>
          </a:xfrm>
        </p:spPr>
        <p:txBody>
          <a:bodyPr vert="horz" lIns="91440" tIns="45720" rIns="91440" bIns="45720" rtlCol="0" anchor="t">
            <a:noAutofit/>
          </a:bodyPr>
          <a:lstStyle/>
          <a:p>
            <a:r>
              <a:rPr lang="en-GB" sz="2000" dirty="0"/>
              <a:t>Homework will be set for students each week. (At parents' request)</a:t>
            </a:r>
          </a:p>
          <a:p>
            <a:r>
              <a:rPr lang="en-GB" sz="2000" dirty="0"/>
              <a:t>This will be one piece of English, Mathematics or ‘Equals’ activity per week.</a:t>
            </a:r>
          </a:p>
          <a:p>
            <a:r>
              <a:rPr lang="en-GB" sz="2000" dirty="0"/>
              <a:t>This term we have started using </a:t>
            </a:r>
            <a:r>
              <a:rPr lang="en-GB" sz="2000" dirty="0">
                <a:solidFill>
                  <a:schemeClr val="tx1"/>
                </a:solidFill>
                <a:highlight>
                  <a:srgbClr val="FFFF00"/>
                </a:highlight>
                <a:hlinkClick r:id="rId2">
                  <a:extLst>
                    <a:ext uri="{A12FA001-AC4F-418D-AE19-62706E023703}">
                      <ahyp:hlinkClr xmlns:ahyp="http://schemas.microsoft.com/office/drawing/2018/hyperlinkcolor" val="tx"/>
                    </a:ext>
                  </a:extLst>
                </a:hlinkClick>
              </a:rPr>
              <a:t>MyMaths</a:t>
            </a:r>
            <a:r>
              <a:rPr lang="en-GB" sz="2000" dirty="0">
                <a:solidFill>
                  <a:schemeClr val="tx1"/>
                </a:solidFill>
              </a:rPr>
              <a:t> and </a:t>
            </a:r>
            <a:r>
              <a:rPr lang="en-GB" sz="2000" dirty="0">
                <a:solidFill>
                  <a:schemeClr val="tx1"/>
                </a:solidFill>
                <a:highlight>
                  <a:srgbClr val="FFFF00"/>
                </a:highlight>
                <a:hlinkClick r:id="rId3">
                  <a:extLst>
                    <a:ext uri="{A12FA001-AC4F-418D-AE19-62706E023703}">
                      <ahyp:hlinkClr xmlns:ahyp="http://schemas.microsoft.com/office/drawing/2018/hyperlinkcolor" val="tx"/>
                    </a:ext>
                  </a:extLst>
                </a:hlinkClick>
              </a:rPr>
              <a:t>MyLexia</a:t>
            </a:r>
            <a:r>
              <a:rPr lang="en-GB" sz="2000" dirty="0">
                <a:solidFill>
                  <a:schemeClr val="tx1"/>
                </a:solidFill>
              </a:rPr>
              <a:t> </a:t>
            </a:r>
            <a:r>
              <a:rPr lang="en-GB" sz="2000" dirty="0"/>
              <a:t>for setting work as well as supporting activities. </a:t>
            </a:r>
          </a:p>
          <a:p>
            <a:r>
              <a:rPr lang="en-GB" sz="2000" dirty="0"/>
              <a:t>Feedback is given to students individually, when homework is returned. </a:t>
            </a:r>
          </a:p>
          <a:p>
            <a:r>
              <a:rPr lang="en-GB" sz="2000" dirty="0"/>
              <a:t>It is not compulsory to complete, but we would encourage students to have a go to compliment their learning in school. Students also get ‘above and beyond’ points for completing.</a:t>
            </a:r>
          </a:p>
        </p:txBody>
      </p:sp>
    </p:spTree>
    <p:extLst>
      <p:ext uri="{BB962C8B-B14F-4D97-AF65-F5344CB8AC3E}">
        <p14:creationId xmlns:p14="http://schemas.microsoft.com/office/powerpoint/2010/main" val="339820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41EB-4581-42F6-B18B-301C7094B9A8}"/>
              </a:ext>
            </a:extLst>
          </p:cNvPr>
          <p:cNvSpPr>
            <a:spLocks noGrp="1"/>
          </p:cNvSpPr>
          <p:nvPr>
            <p:ph type="title"/>
          </p:nvPr>
        </p:nvSpPr>
        <p:spPr>
          <a:xfrm>
            <a:off x="1451579" y="563117"/>
            <a:ext cx="9603275" cy="1049235"/>
          </a:xfrm>
        </p:spPr>
        <p:txBody>
          <a:bodyPr/>
          <a:lstStyle/>
          <a:p>
            <a:r>
              <a:rPr lang="en-GB" dirty="0">
                <a:latin typeface="Century Gothic" panose="020B0502020202020204" pitchFamily="34" charset="0"/>
              </a:rPr>
              <a:t>KS3 Sample Timetable</a:t>
            </a:r>
          </a:p>
        </p:txBody>
      </p:sp>
      <p:sp>
        <p:nvSpPr>
          <p:cNvPr id="3" name="TextBox 2">
            <a:extLst>
              <a:ext uri="{FF2B5EF4-FFF2-40B4-BE49-F238E27FC236}">
                <a16:creationId xmlns:a16="http://schemas.microsoft.com/office/drawing/2014/main" id="{245B0029-EDE9-4E77-9217-E93652CA3769}"/>
              </a:ext>
            </a:extLst>
          </p:cNvPr>
          <p:cNvSpPr txBox="1"/>
          <p:nvPr/>
        </p:nvSpPr>
        <p:spPr>
          <a:xfrm>
            <a:off x="642215" y="5971717"/>
            <a:ext cx="10907570" cy="369332"/>
          </a:xfrm>
          <a:prstGeom prst="rect">
            <a:avLst/>
          </a:prstGeom>
          <a:noFill/>
        </p:spPr>
        <p:txBody>
          <a:bodyPr wrap="square" rtlCol="0">
            <a:spAutoFit/>
          </a:bodyPr>
          <a:lstStyle/>
          <a:p>
            <a:r>
              <a:rPr lang="en-GB" dirty="0"/>
              <a:t>. </a:t>
            </a:r>
          </a:p>
        </p:txBody>
      </p:sp>
      <p:pic>
        <p:nvPicPr>
          <p:cNvPr id="6" name="Content Placeholder 5">
            <a:extLst>
              <a:ext uri="{FF2B5EF4-FFF2-40B4-BE49-F238E27FC236}">
                <a16:creationId xmlns:a16="http://schemas.microsoft.com/office/drawing/2014/main" id="{8CB53EC4-A64E-4530-9063-86F62D5B3B6D}"/>
              </a:ext>
            </a:extLst>
          </p:cNvPr>
          <p:cNvPicPr>
            <a:picLocks noGrp="1" noChangeAspect="1"/>
          </p:cNvPicPr>
          <p:nvPr>
            <p:ph idx="1"/>
          </p:nvPr>
        </p:nvPicPr>
        <p:blipFill>
          <a:blip r:embed="rId2"/>
          <a:stretch>
            <a:fillRect/>
          </a:stretch>
        </p:blipFill>
        <p:spPr>
          <a:xfrm>
            <a:off x="1137146" y="1612352"/>
            <a:ext cx="9741869" cy="5245648"/>
          </a:xfrm>
          <a:prstGeom prst="rect">
            <a:avLst/>
          </a:prstGeom>
        </p:spPr>
      </p:pic>
    </p:spTree>
    <p:extLst>
      <p:ext uri="{BB962C8B-B14F-4D97-AF65-F5344CB8AC3E}">
        <p14:creationId xmlns:p14="http://schemas.microsoft.com/office/powerpoint/2010/main" val="411357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6FBB-BFDD-63F3-CC0B-7E14147F5502}"/>
              </a:ext>
            </a:extLst>
          </p:cNvPr>
          <p:cNvSpPr>
            <a:spLocks noGrp="1"/>
          </p:cNvSpPr>
          <p:nvPr>
            <p:ph type="title"/>
          </p:nvPr>
        </p:nvSpPr>
        <p:spPr>
          <a:xfrm>
            <a:off x="1054673" y="569950"/>
            <a:ext cx="10752669" cy="1325563"/>
          </a:xfrm>
        </p:spPr>
        <p:txBody>
          <a:bodyPr/>
          <a:lstStyle/>
          <a:p>
            <a:r>
              <a:rPr lang="en-GB" dirty="0"/>
              <a:t>Staff in Equals </a:t>
            </a:r>
            <a:endParaRPr lang="en-US" dirty="0"/>
          </a:p>
        </p:txBody>
      </p:sp>
      <p:sp>
        <p:nvSpPr>
          <p:cNvPr id="3" name="Content Placeholder 2">
            <a:extLst>
              <a:ext uri="{FF2B5EF4-FFF2-40B4-BE49-F238E27FC236}">
                <a16:creationId xmlns:a16="http://schemas.microsoft.com/office/drawing/2014/main" id="{45E39629-0DDE-6056-EA67-EE0C3DEF4128}"/>
              </a:ext>
            </a:extLst>
          </p:cNvPr>
          <p:cNvSpPr>
            <a:spLocks noGrp="1"/>
          </p:cNvSpPr>
          <p:nvPr>
            <p:ph idx="1"/>
          </p:nvPr>
        </p:nvSpPr>
        <p:spPr>
          <a:xfrm>
            <a:off x="1145675" y="2239328"/>
            <a:ext cx="10311618" cy="4681270"/>
          </a:xfrm>
        </p:spPr>
        <p:txBody>
          <a:bodyPr vert="horz" lIns="91440" tIns="45720" rIns="91440" bIns="45720" rtlCol="0" anchor="t">
            <a:normAutofit/>
          </a:bodyPr>
          <a:lstStyle/>
          <a:p>
            <a:pPr marL="0" indent="0">
              <a:buNone/>
            </a:pPr>
            <a:r>
              <a:rPr lang="en-GB" sz="2800" dirty="0"/>
              <a:t>Sarah Anderson Garrett – Equals Lead &amp; Equals KS3 Form Teacher</a:t>
            </a:r>
          </a:p>
          <a:p>
            <a:pPr marL="0" indent="0">
              <a:buNone/>
            </a:pPr>
            <a:r>
              <a:rPr lang="en-GB" sz="2800" dirty="0"/>
              <a:t>Harriet Sugden – Equals KS4 Form Teacher &amp; English SEND Specialist</a:t>
            </a:r>
          </a:p>
        </p:txBody>
      </p:sp>
    </p:spTree>
    <p:extLst>
      <p:ext uri="{BB962C8B-B14F-4D97-AF65-F5344CB8AC3E}">
        <p14:creationId xmlns:p14="http://schemas.microsoft.com/office/powerpoint/2010/main" val="391874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41EB-4581-42F6-B18B-301C7094B9A8}"/>
              </a:ext>
            </a:extLst>
          </p:cNvPr>
          <p:cNvSpPr>
            <a:spLocks noGrp="1"/>
          </p:cNvSpPr>
          <p:nvPr>
            <p:ph type="title"/>
          </p:nvPr>
        </p:nvSpPr>
        <p:spPr/>
        <p:txBody>
          <a:bodyPr/>
          <a:lstStyle/>
          <a:p>
            <a:r>
              <a:rPr lang="en-GB" dirty="0">
                <a:latin typeface="Century Gothic" panose="020B0502020202020204" pitchFamily="34" charset="0"/>
              </a:rPr>
              <a:t>KS4 Sample Timetable</a:t>
            </a:r>
          </a:p>
        </p:txBody>
      </p:sp>
      <p:sp>
        <p:nvSpPr>
          <p:cNvPr id="4" name="Content Placeholder 3">
            <a:extLst>
              <a:ext uri="{FF2B5EF4-FFF2-40B4-BE49-F238E27FC236}">
                <a16:creationId xmlns:a16="http://schemas.microsoft.com/office/drawing/2014/main" id="{44B6FDA2-638C-46CB-A75B-CB018E183FC0}"/>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37643F94-3BEE-4D6A-8F14-C82403F8A22F}"/>
              </a:ext>
            </a:extLst>
          </p:cNvPr>
          <p:cNvPicPr>
            <a:picLocks noChangeAspect="1"/>
          </p:cNvPicPr>
          <p:nvPr/>
        </p:nvPicPr>
        <p:blipFill>
          <a:blip r:embed="rId2"/>
          <a:stretch>
            <a:fillRect/>
          </a:stretch>
        </p:blipFill>
        <p:spPr>
          <a:xfrm>
            <a:off x="1154954" y="1844431"/>
            <a:ext cx="9094788" cy="4813910"/>
          </a:xfrm>
          <a:prstGeom prst="rect">
            <a:avLst/>
          </a:prstGeom>
        </p:spPr>
      </p:pic>
    </p:spTree>
    <p:extLst>
      <p:ext uri="{BB962C8B-B14F-4D97-AF65-F5344CB8AC3E}">
        <p14:creationId xmlns:p14="http://schemas.microsoft.com/office/powerpoint/2010/main" val="170450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DF19-4A41-4A2E-A463-121037C6BE31}"/>
              </a:ext>
            </a:extLst>
          </p:cNvPr>
          <p:cNvSpPr>
            <a:spLocks noGrp="1"/>
          </p:cNvSpPr>
          <p:nvPr>
            <p:ph type="title"/>
          </p:nvPr>
        </p:nvSpPr>
        <p:spPr/>
        <p:txBody>
          <a:bodyPr/>
          <a:lstStyle/>
          <a:p>
            <a:r>
              <a:rPr lang="en-GB" dirty="0">
                <a:latin typeface="Century Gothic" panose="020B0502020202020204" pitchFamily="34" charset="0"/>
              </a:rPr>
              <a:t>Social Time</a:t>
            </a:r>
          </a:p>
        </p:txBody>
      </p:sp>
      <p:sp>
        <p:nvSpPr>
          <p:cNvPr id="3" name="Content Placeholder 2">
            <a:extLst>
              <a:ext uri="{FF2B5EF4-FFF2-40B4-BE49-F238E27FC236}">
                <a16:creationId xmlns:a16="http://schemas.microsoft.com/office/drawing/2014/main" id="{4E6AFB73-834F-4206-AC2C-88C597680957}"/>
              </a:ext>
            </a:extLst>
          </p:cNvPr>
          <p:cNvSpPr>
            <a:spLocks noGrp="1"/>
          </p:cNvSpPr>
          <p:nvPr>
            <p:ph idx="1"/>
          </p:nvPr>
        </p:nvSpPr>
        <p:spPr/>
        <p:txBody>
          <a:bodyPr vert="horz" lIns="91440" tIns="45720" rIns="91440" bIns="45720" rtlCol="0" anchor="t">
            <a:normAutofit/>
          </a:bodyPr>
          <a:lstStyle/>
          <a:p>
            <a:pPr marL="0" indent="0">
              <a:buNone/>
            </a:pPr>
            <a:endParaRPr lang="en-GB" dirty="0"/>
          </a:p>
          <a:p>
            <a:r>
              <a:rPr lang="en-GB" dirty="0"/>
              <a:t>KS3 students to use small yard in the ASC and KS4 if appropriate will access the larger yard in the </a:t>
            </a:r>
            <a:r>
              <a:rPr lang="en-GB" dirty="0" err="1"/>
              <a:t>mainbody</a:t>
            </a:r>
            <a:r>
              <a:rPr lang="en-GB" dirty="0"/>
              <a:t>. </a:t>
            </a:r>
          </a:p>
          <a:p>
            <a:r>
              <a:rPr lang="en-GB" dirty="0"/>
              <a:t>KS3 will have their lunch 12.40-1pm and outside after.</a:t>
            </a:r>
          </a:p>
          <a:p>
            <a:r>
              <a:rPr lang="en-GB" dirty="0"/>
              <a:t>KS4 will have time outside first and then lunch 1-1.20pm.</a:t>
            </a:r>
          </a:p>
          <a:p>
            <a:r>
              <a:rPr lang="en-GB" dirty="0"/>
              <a:t>In line with the whole school, enabling students to spend time with their peer group, as well as Equals cohort. </a:t>
            </a:r>
          </a:p>
        </p:txBody>
      </p:sp>
    </p:spTree>
    <p:extLst>
      <p:ext uri="{BB962C8B-B14F-4D97-AF65-F5344CB8AC3E}">
        <p14:creationId xmlns:p14="http://schemas.microsoft.com/office/powerpoint/2010/main" val="396422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65F-4C4C-4910-809E-056B4ACE76AD}"/>
              </a:ext>
            </a:extLst>
          </p:cNvPr>
          <p:cNvSpPr>
            <a:spLocks noGrp="1"/>
          </p:cNvSpPr>
          <p:nvPr>
            <p:ph type="title"/>
          </p:nvPr>
        </p:nvSpPr>
        <p:spPr/>
        <p:txBody>
          <a:bodyPr/>
          <a:lstStyle/>
          <a:p>
            <a:r>
              <a:rPr lang="en-GB" dirty="0"/>
              <a:t>Trips and Extra Curricular Activities</a:t>
            </a:r>
          </a:p>
        </p:txBody>
      </p:sp>
      <p:sp>
        <p:nvSpPr>
          <p:cNvPr id="3" name="Content Placeholder 2">
            <a:extLst>
              <a:ext uri="{FF2B5EF4-FFF2-40B4-BE49-F238E27FC236}">
                <a16:creationId xmlns:a16="http://schemas.microsoft.com/office/drawing/2014/main" id="{3EF6CCB6-D659-4130-B7A6-63DE63713A54}"/>
              </a:ext>
            </a:extLst>
          </p:cNvPr>
          <p:cNvSpPr>
            <a:spLocks noGrp="1"/>
          </p:cNvSpPr>
          <p:nvPr>
            <p:ph idx="1"/>
          </p:nvPr>
        </p:nvSpPr>
        <p:spPr/>
        <p:txBody>
          <a:bodyPr vert="horz" lIns="91440" tIns="45720" rIns="91440" bIns="45720" rtlCol="0" anchor="t">
            <a:normAutofit/>
          </a:bodyPr>
          <a:lstStyle/>
          <a:p>
            <a:r>
              <a:rPr lang="en-GB" sz="2400" dirty="0"/>
              <a:t>Whilst Equals has a wide range of Equals specific trips to enhance students’ learning experiences, students will also be given opportunities to join with the whole school for trips and activities in school e.g., the annual school Performing Arts production. </a:t>
            </a:r>
          </a:p>
        </p:txBody>
      </p:sp>
    </p:spTree>
    <p:extLst>
      <p:ext uri="{BB962C8B-B14F-4D97-AF65-F5344CB8AC3E}">
        <p14:creationId xmlns:p14="http://schemas.microsoft.com/office/powerpoint/2010/main" val="398235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9CA6-D26A-433F-9697-CB33C202FF16}"/>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12AAC7C7-79FF-45D0-8A48-E0283077AA1F}"/>
              </a:ext>
            </a:extLst>
          </p:cNvPr>
          <p:cNvSpPr>
            <a:spLocks noGrp="1"/>
          </p:cNvSpPr>
          <p:nvPr>
            <p:ph idx="1"/>
          </p:nvPr>
        </p:nvSpPr>
        <p:spPr/>
        <p:txBody>
          <a:bodyPr vert="horz" lIns="91440" tIns="45720" rIns="91440" bIns="45720" rtlCol="0" anchor="t">
            <a:normAutofit/>
          </a:bodyPr>
          <a:lstStyle/>
          <a:p>
            <a:pPr lvl="1"/>
            <a:r>
              <a:rPr lang="en-GB" sz="2000" dirty="0"/>
              <a:t>Thank you for taking the time to read/listen to this presentation. </a:t>
            </a:r>
            <a:endParaRPr lang="en-US" sz="2000" dirty="0"/>
          </a:p>
          <a:p>
            <a:pPr lvl="1"/>
            <a:r>
              <a:rPr lang="en-GB" sz="2000" dirty="0"/>
              <a:t>If anyone would like to discuss in more detail, please contact Mrs Anderson Garrett to arrange a meeting/telephone call. </a:t>
            </a:r>
          </a:p>
          <a:p>
            <a:pPr lvl="1"/>
            <a:r>
              <a:rPr lang="en-GB" sz="2000" dirty="0"/>
              <a:t>Email: </a:t>
            </a:r>
            <a:r>
              <a:rPr lang="en-GB" sz="2000" dirty="0">
                <a:solidFill>
                  <a:srgbClr val="0070C0"/>
                </a:solidFill>
                <a:hlinkClick r:id="rId2">
                  <a:extLst>
                    <a:ext uri="{A12FA001-AC4F-418D-AE19-62706E023703}">
                      <ahyp:hlinkClr xmlns:ahyp="http://schemas.microsoft.com/office/drawing/2018/hyperlinkcolor" val="tx"/>
                    </a:ext>
                  </a:extLst>
                </a:hlinkClick>
              </a:rPr>
              <a:t>sgarrett@manoracademysale.org</a:t>
            </a:r>
            <a:r>
              <a:rPr lang="en-GB" sz="2000" dirty="0">
                <a:solidFill>
                  <a:srgbClr val="0070C0"/>
                </a:solidFill>
              </a:rPr>
              <a:t> </a:t>
            </a:r>
          </a:p>
          <a:p>
            <a:pPr marL="457200" lvl="1" indent="0">
              <a:buNone/>
            </a:pPr>
            <a:endParaRPr lang="en-GB" dirty="0">
              <a:solidFill>
                <a:srgbClr val="0070C0"/>
              </a:solidFill>
            </a:endParaRPr>
          </a:p>
        </p:txBody>
      </p:sp>
    </p:spTree>
    <p:extLst>
      <p:ext uri="{BB962C8B-B14F-4D97-AF65-F5344CB8AC3E}">
        <p14:creationId xmlns:p14="http://schemas.microsoft.com/office/powerpoint/2010/main" val="23130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6ACE-3AFB-40D2-A8BC-48EAFCE9E292}"/>
              </a:ext>
            </a:extLst>
          </p:cNvPr>
          <p:cNvSpPr>
            <a:spLocks noGrp="1"/>
          </p:cNvSpPr>
          <p:nvPr>
            <p:ph type="title"/>
          </p:nvPr>
        </p:nvSpPr>
        <p:spPr/>
        <p:txBody>
          <a:bodyPr/>
          <a:lstStyle/>
          <a:p>
            <a:r>
              <a:rPr lang="en-GB" dirty="0"/>
              <a:t>Links</a:t>
            </a:r>
          </a:p>
        </p:txBody>
      </p:sp>
      <p:sp>
        <p:nvSpPr>
          <p:cNvPr id="3" name="Content Placeholder 2">
            <a:extLst>
              <a:ext uri="{FF2B5EF4-FFF2-40B4-BE49-F238E27FC236}">
                <a16:creationId xmlns:a16="http://schemas.microsoft.com/office/drawing/2014/main" id="{48D85BC8-4F28-4C79-8D37-F593B6CD594E}"/>
              </a:ext>
            </a:extLst>
          </p:cNvPr>
          <p:cNvSpPr>
            <a:spLocks noGrp="1"/>
          </p:cNvSpPr>
          <p:nvPr>
            <p:ph idx="1"/>
          </p:nvPr>
        </p:nvSpPr>
        <p:spPr/>
        <p:txBody>
          <a:bodyPr vert="horz" lIns="91440" tIns="45720" rIns="91440" bIns="45720" rtlCol="0" anchor="t">
            <a:normAutofit/>
          </a:bodyPr>
          <a:lstStyle/>
          <a:p>
            <a:r>
              <a:rPr lang="en-GB" dirty="0">
                <a:hlinkClick r:id="rId2"/>
              </a:rPr>
              <a:t>SOW samples, curriculum Maps and other relevant information</a:t>
            </a:r>
            <a:endParaRPr lang="en-GB" dirty="0"/>
          </a:p>
          <a:p>
            <a:endParaRPr lang="en-GB" dirty="0"/>
          </a:p>
          <a:p>
            <a:pPr marL="0" indent="0">
              <a:buNone/>
            </a:pPr>
            <a:endParaRPr lang="en-GB" dirty="0">
              <a:solidFill>
                <a:srgbClr val="0070C0"/>
              </a:solidFill>
            </a:endParaRPr>
          </a:p>
        </p:txBody>
      </p:sp>
    </p:spTree>
    <p:extLst>
      <p:ext uri="{BB962C8B-B14F-4D97-AF65-F5344CB8AC3E}">
        <p14:creationId xmlns:p14="http://schemas.microsoft.com/office/powerpoint/2010/main" val="237432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E117-16E3-0A13-A580-014A90772236}"/>
              </a:ext>
            </a:extLst>
          </p:cNvPr>
          <p:cNvSpPr>
            <a:spLocks noGrp="1"/>
          </p:cNvSpPr>
          <p:nvPr>
            <p:ph type="title"/>
          </p:nvPr>
        </p:nvSpPr>
        <p:spPr>
          <a:xfrm>
            <a:off x="1086643" y="316832"/>
            <a:ext cx="10018713" cy="1752599"/>
          </a:xfrm>
        </p:spPr>
        <p:txBody>
          <a:bodyPr/>
          <a:lstStyle/>
          <a:p>
            <a:r>
              <a:rPr lang="en-US" dirty="0"/>
              <a:t>Nurture background</a:t>
            </a:r>
          </a:p>
        </p:txBody>
      </p:sp>
      <p:sp>
        <p:nvSpPr>
          <p:cNvPr id="3" name="Content Placeholder 2">
            <a:extLst>
              <a:ext uri="{FF2B5EF4-FFF2-40B4-BE49-F238E27FC236}">
                <a16:creationId xmlns:a16="http://schemas.microsoft.com/office/drawing/2014/main" id="{BBE223DB-1E92-08FA-584A-C2D532A6D312}"/>
              </a:ext>
            </a:extLst>
          </p:cNvPr>
          <p:cNvSpPr>
            <a:spLocks noGrp="1"/>
          </p:cNvSpPr>
          <p:nvPr>
            <p:ph idx="1"/>
          </p:nvPr>
        </p:nvSpPr>
        <p:spPr>
          <a:xfrm>
            <a:off x="899094" y="2399386"/>
            <a:ext cx="10018713" cy="4343399"/>
          </a:xfrm>
        </p:spPr>
        <p:txBody>
          <a:bodyPr vert="horz" lIns="91440" tIns="45720" rIns="91440" bIns="45720" rtlCol="0" anchor="t">
            <a:normAutofit/>
          </a:bodyPr>
          <a:lstStyle/>
          <a:p>
            <a:pPr marL="0" indent="0">
              <a:buNone/>
            </a:pPr>
            <a:r>
              <a:rPr lang="en-GB" dirty="0"/>
              <a:t>Since summer 2022, we have been building on the principles of the Equals curriculum, (Peter Imray) a </a:t>
            </a:r>
            <a:r>
              <a:rPr lang="en-GB" dirty="0">
                <a:solidFill>
                  <a:schemeClr val="tx1"/>
                </a:solidFill>
                <a:highlight>
                  <a:srgbClr val="FFFF00"/>
                </a:highlight>
                <a:hlinkClick r:id="rId2">
                  <a:extLst>
                    <a:ext uri="{A12FA001-AC4F-418D-AE19-62706E023703}">
                      <ahyp:hlinkClr xmlns:ahyp="http://schemas.microsoft.com/office/drawing/2018/hyperlinkcolor" val="tx"/>
                    </a:ext>
                  </a:extLst>
                </a:hlinkClick>
              </a:rPr>
              <a:t>Semi-Formal Curriculum.</a:t>
            </a:r>
            <a:endParaRPr lang="en-GB" dirty="0">
              <a:solidFill>
                <a:schemeClr val="tx1"/>
              </a:solidFill>
              <a:highlight>
                <a:srgbClr val="FFFF00"/>
              </a:highlight>
            </a:endParaRPr>
          </a:p>
          <a:p>
            <a:pPr marL="0" indent="0">
              <a:buNone/>
            </a:pPr>
            <a:r>
              <a:rPr lang="en-GB" dirty="0"/>
              <a:t>The semi-formal curriculum aims to be an explorative, learning experience, which provides pupils with a broad, balanced, rich and meaningful curriculum.</a:t>
            </a:r>
          </a:p>
          <a:p>
            <a:pPr marL="0" indent="0">
              <a:buNone/>
            </a:pPr>
            <a:r>
              <a:rPr lang="en-GB" dirty="0"/>
              <a:t>The Equals pathway is a flexible curriculum approach for students, with a range of learning profiles. </a:t>
            </a:r>
          </a:p>
          <a:p>
            <a:pPr marL="0" indent="0">
              <a:buNone/>
            </a:pPr>
            <a:r>
              <a:rPr lang="en-GB" dirty="0"/>
              <a:t>KS4 students have had the opportunity to trial BTEC Pre Vocational Studies 6 lessons a week last academic year. </a:t>
            </a:r>
          </a:p>
          <a:p>
            <a:pPr marL="0" indent="0">
              <a:buNone/>
            </a:pPr>
            <a:r>
              <a:rPr lang="en-GB" dirty="0"/>
              <a:t>Learning opportunities reflect the individuals’ needs and aim to develop skills that are purposeful and beneficial to all pupils. </a:t>
            </a:r>
          </a:p>
          <a:p>
            <a:pPr marL="0" indent="0">
              <a:buNone/>
            </a:pPr>
            <a:r>
              <a:rPr lang="en-GB" dirty="0"/>
              <a:t>The Equals curriculum aims to prepare learners for life in the wider community, by providing functional and personalised learning, that enables pupils to successfully navigate life in the wider world.</a:t>
            </a:r>
          </a:p>
        </p:txBody>
      </p:sp>
    </p:spTree>
    <p:extLst>
      <p:ext uri="{BB962C8B-B14F-4D97-AF65-F5344CB8AC3E}">
        <p14:creationId xmlns:p14="http://schemas.microsoft.com/office/powerpoint/2010/main" val="84411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996E-920C-5359-1292-1265AEA60362}"/>
              </a:ext>
            </a:extLst>
          </p:cNvPr>
          <p:cNvSpPr>
            <a:spLocks noGrp="1"/>
          </p:cNvSpPr>
          <p:nvPr>
            <p:ph type="title"/>
          </p:nvPr>
        </p:nvSpPr>
        <p:spPr>
          <a:xfrm>
            <a:off x="976915" y="752920"/>
            <a:ext cx="10018713" cy="980783"/>
          </a:xfrm>
        </p:spPr>
        <p:txBody>
          <a:bodyPr/>
          <a:lstStyle/>
          <a:p>
            <a:r>
              <a:rPr lang="en-GB" dirty="0"/>
              <a:t>Selection process</a:t>
            </a:r>
            <a:endParaRPr lang="en-US" dirty="0"/>
          </a:p>
        </p:txBody>
      </p:sp>
      <p:sp>
        <p:nvSpPr>
          <p:cNvPr id="3" name="Content Placeholder 2">
            <a:extLst>
              <a:ext uri="{FF2B5EF4-FFF2-40B4-BE49-F238E27FC236}">
                <a16:creationId xmlns:a16="http://schemas.microsoft.com/office/drawing/2014/main" id="{71131FB9-646D-0F6F-114A-C346FEFA0D5A}"/>
              </a:ext>
            </a:extLst>
          </p:cNvPr>
          <p:cNvSpPr>
            <a:spLocks noGrp="1"/>
          </p:cNvSpPr>
          <p:nvPr>
            <p:ph idx="1"/>
          </p:nvPr>
        </p:nvSpPr>
        <p:spPr>
          <a:xfrm>
            <a:off x="976915" y="2339645"/>
            <a:ext cx="9022964" cy="4024579"/>
          </a:xfrm>
        </p:spPr>
        <p:txBody>
          <a:bodyPr vert="horz" lIns="91440" tIns="45720" rIns="91440" bIns="45720" rtlCol="0" anchor="t">
            <a:normAutofit fontScale="92500" lnSpcReduction="20000"/>
          </a:bodyPr>
          <a:lstStyle/>
          <a:p>
            <a:r>
              <a:rPr lang="en-US" dirty="0"/>
              <a:t>When admissions paperwork comes in the SLT admissions panel looks at the individual needs on the EHCP and other reports. </a:t>
            </a:r>
          </a:p>
          <a:p>
            <a:r>
              <a:rPr lang="en-US" dirty="0"/>
              <a:t>If the EHCP discusses issues such as (but not limited to): </a:t>
            </a:r>
          </a:p>
          <a:p>
            <a:pPr>
              <a:buFontTx/>
              <a:buChar char="-"/>
            </a:pPr>
            <a:r>
              <a:rPr lang="en-US" dirty="0"/>
              <a:t>additional support needed within a special school </a:t>
            </a:r>
          </a:p>
          <a:p>
            <a:pPr>
              <a:buFontTx/>
              <a:buChar char="-"/>
            </a:pPr>
            <a:r>
              <a:rPr lang="en-US" dirty="0"/>
              <a:t>The need for smaller groups with high staff: pupil ratio</a:t>
            </a:r>
          </a:p>
          <a:p>
            <a:pPr>
              <a:buFontTx/>
              <a:buChar char="-"/>
            </a:pPr>
            <a:r>
              <a:rPr lang="en-US" dirty="0"/>
              <a:t>sensory needs including daily plan from OT or the need for a multi-sensory curriculum </a:t>
            </a:r>
          </a:p>
          <a:p>
            <a:pPr>
              <a:buFontTx/>
              <a:buChar char="-"/>
            </a:pPr>
            <a:r>
              <a:rPr lang="en-US" dirty="0"/>
              <a:t>communication needs that need daily input </a:t>
            </a:r>
          </a:p>
          <a:p>
            <a:pPr>
              <a:buFontTx/>
              <a:buChar char="-"/>
            </a:pPr>
            <a:r>
              <a:rPr lang="en-US" dirty="0"/>
              <a:t>More complex learning difficulties</a:t>
            </a:r>
          </a:p>
          <a:p>
            <a:pPr marL="0" indent="0">
              <a:buNone/>
            </a:pPr>
            <a:r>
              <a:rPr lang="en-US" dirty="0"/>
              <a:t>Students are placed initially within the Equals provision. This does not necessarily mean that this is where they will stay for the entirety of their education at Manor Academy. </a:t>
            </a:r>
          </a:p>
          <a:p>
            <a:r>
              <a:rPr lang="en-US" dirty="0"/>
              <a:t>Students' primary school will also be consulted in necessary and the students visited within their current provision before a placement is offered. </a:t>
            </a:r>
          </a:p>
          <a:p>
            <a:pPr marL="0" indent="0">
              <a:buNone/>
            </a:pPr>
            <a:endParaRPr lang="en-US" dirty="0"/>
          </a:p>
        </p:txBody>
      </p:sp>
    </p:spTree>
    <p:extLst>
      <p:ext uri="{BB962C8B-B14F-4D97-AF65-F5344CB8AC3E}">
        <p14:creationId xmlns:p14="http://schemas.microsoft.com/office/powerpoint/2010/main" val="98760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5104-8365-42D0-B3B6-DE8BC4F097BE}"/>
              </a:ext>
            </a:extLst>
          </p:cNvPr>
          <p:cNvSpPr>
            <a:spLocks noGrp="1"/>
          </p:cNvSpPr>
          <p:nvPr>
            <p:ph type="title"/>
          </p:nvPr>
        </p:nvSpPr>
        <p:spPr>
          <a:xfrm>
            <a:off x="641715" y="848469"/>
            <a:ext cx="9603275" cy="1049235"/>
          </a:xfrm>
        </p:spPr>
        <p:txBody>
          <a:bodyPr>
            <a:normAutofit/>
          </a:bodyPr>
          <a:lstStyle/>
          <a:p>
            <a:r>
              <a:rPr lang="en-GB" sz="3200" dirty="0">
                <a:latin typeface="Century Gothic" panose="020B0502020202020204" pitchFamily="34" charset="0"/>
              </a:rPr>
              <a:t>Where we are now in our development</a:t>
            </a:r>
            <a:endParaRPr lang="en-GB" sz="32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1860860-2C8C-4D68-9DC4-9567FD3D1F5D}"/>
              </a:ext>
            </a:extLst>
          </p:cNvPr>
          <p:cNvSpPr>
            <a:spLocks noGrp="1"/>
          </p:cNvSpPr>
          <p:nvPr>
            <p:ph idx="1"/>
          </p:nvPr>
        </p:nvSpPr>
        <p:spPr>
          <a:xfrm>
            <a:off x="838200" y="2401672"/>
            <a:ext cx="10515600" cy="4748213"/>
          </a:xfrm>
        </p:spPr>
        <p:txBody>
          <a:bodyPr vert="horz" lIns="91440" tIns="45720" rIns="91440" bIns="45720" rtlCol="0" anchor="t">
            <a:normAutofit/>
          </a:bodyPr>
          <a:lstStyle/>
          <a:p>
            <a:r>
              <a:rPr lang="en-GB" dirty="0">
                <a:latin typeface="Century Gothic"/>
              </a:rPr>
              <a:t>Restructured the Equals Department from an Equals ASC class and a Nurture </a:t>
            </a:r>
            <a:r>
              <a:rPr lang="en-GB" dirty="0" err="1">
                <a:latin typeface="Century Gothic"/>
              </a:rPr>
              <a:t>Mainbody</a:t>
            </a:r>
            <a:r>
              <a:rPr lang="en-GB" dirty="0">
                <a:latin typeface="Century Gothic"/>
              </a:rPr>
              <a:t> class to KS3 Equals and KS4 Equals classes (ASC/</a:t>
            </a:r>
            <a:r>
              <a:rPr lang="en-GB" dirty="0" err="1">
                <a:latin typeface="Century Gothic"/>
              </a:rPr>
              <a:t>Mainbody</a:t>
            </a:r>
            <a:r>
              <a:rPr lang="en-GB" dirty="0">
                <a:latin typeface="Century Gothic"/>
              </a:rPr>
              <a:t> Departments) to enable a more pupil-centred teaching approach.</a:t>
            </a:r>
          </a:p>
          <a:p>
            <a:r>
              <a:rPr lang="en-GB" dirty="0">
                <a:latin typeface="Century Gothic"/>
              </a:rPr>
              <a:t>Two Equals Forms KS3 &amp; KS4 Form Tutor and Teaching Assistants.</a:t>
            </a:r>
          </a:p>
          <a:p>
            <a:r>
              <a:rPr lang="en-GB" dirty="0">
                <a:latin typeface="Century Gothic"/>
              </a:rPr>
              <a:t>Timetabled lessons would be evenly split, enabling Mrs Anderson Garrett and Ms Sugden to teach within both KS3/4 delivering lessons according to their specialisms. </a:t>
            </a:r>
          </a:p>
          <a:p>
            <a:r>
              <a:rPr lang="en-GB" dirty="0">
                <a:latin typeface="Century Gothic"/>
              </a:rPr>
              <a:t>KS3 follow Equals Semi-Formal and Formal Curriculum and KS4 using this as a building block for working towards BTEC Vocational Qualifications facilitating clear progression into the Equals Curriculum Framework.</a:t>
            </a:r>
          </a:p>
          <a:p>
            <a:r>
              <a:rPr lang="en-GB" dirty="0">
                <a:latin typeface="Century Gothic"/>
              </a:rPr>
              <a:t>Minimum of 2 teaching assistants across the 2 classes with the flexibility to move as required to meet needs of the students. </a:t>
            </a:r>
            <a:endParaRPr lang="en-GB" dirty="0">
              <a:latin typeface="Century Gothic" panose="020B0502020202020204" pitchFamily="34" charset="0"/>
            </a:endParaRPr>
          </a:p>
          <a:p>
            <a:r>
              <a:rPr lang="en-GB" dirty="0">
                <a:latin typeface="Century Gothic"/>
              </a:rPr>
              <a:t>Renamed the Nurture Groups – </a:t>
            </a:r>
            <a:r>
              <a:rPr lang="en-GB" b="1" dirty="0">
                <a:latin typeface="Century Gothic"/>
              </a:rPr>
              <a:t>Equals KS3/KS4 from September 2023</a:t>
            </a:r>
            <a:endParaRPr lang="en-GB"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415160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378E7-FCF8-4DAB-9970-6D934836061B}"/>
              </a:ext>
            </a:extLst>
          </p:cNvPr>
          <p:cNvSpPr>
            <a:spLocks noGrp="1"/>
          </p:cNvSpPr>
          <p:nvPr>
            <p:ph idx="1"/>
          </p:nvPr>
        </p:nvSpPr>
        <p:spPr>
          <a:xfrm>
            <a:off x="406603" y="2579980"/>
            <a:ext cx="11220450" cy="6096000"/>
          </a:xfrm>
        </p:spPr>
        <p:txBody>
          <a:bodyPr vert="horz" lIns="91440" tIns="45720" rIns="91440" bIns="45720" rtlCol="0" anchor="t">
            <a:normAutofit/>
          </a:bodyPr>
          <a:lstStyle/>
          <a:p>
            <a:r>
              <a:rPr lang="en-GB" dirty="0">
                <a:latin typeface="Century Gothic"/>
              </a:rPr>
              <a:t>Supports the whole school as able to use the ASC as a support base whilst also giving students the opportunities to access the whole school, to broaden their experience in school and the wider school community. </a:t>
            </a:r>
            <a:endParaRPr lang="en-GB" b="1" u="sng" dirty="0">
              <a:latin typeface="Century Gothic" panose="020B0502020202020204" pitchFamily="34" charset="0"/>
            </a:endParaRPr>
          </a:p>
          <a:p>
            <a:r>
              <a:rPr lang="en-GB" dirty="0">
                <a:latin typeface="Century Gothic" panose="020B0502020202020204" pitchFamily="34" charset="0"/>
              </a:rPr>
              <a:t>Pupils are benefitting from a more pupil-centred curriculum; allowing the content of lessons to be more specific to their individual learning needs and interests. </a:t>
            </a:r>
          </a:p>
          <a:p>
            <a:r>
              <a:rPr lang="en-GB" dirty="0">
                <a:latin typeface="Century Gothic"/>
              </a:rPr>
              <a:t>Parents have clearly expressed that they don’t feel such a broad age range is beneficial, both academically and socially for their child. </a:t>
            </a:r>
            <a:endParaRPr lang="en-GB" dirty="0">
              <a:latin typeface="Century Gothic" panose="020B0502020202020204" pitchFamily="34" charset="0"/>
            </a:endParaRPr>
          </a:p>
          <a:p>
            <a:r>
              <a:rPr lang="en-GB" dirty="0">
                <a:latin typeface="Century Gothic"/>
              </a:rPr>
              <a:t>KS4 Curriculum is enabling pupils to be given the opportunity to gain more qualifications in Years 10/11, not possible with the pre September 2023 curriculum.</a:t>
            </a:r>
            <a:endParaRPr lang="en-GB" dirty="0"/>
          </a:p>
          <a:p>
            <a:endParaRPr lang="en-GB" dirty="0"/>
          </a:p>
        </p:txBody>
      </p:sp>
      <p:sp>
        <p:nvSpPr>
          <p:cNvPr id="4" name="Title 1">
            <a:extLst>
              <a:ext uri="{FF2B5EF4-FFF2-40B4-BE49-F238E27FC236}">
                <a16:creationId xmlns:a16="http://schemas.microsoft.com/office/drawing/2014/main" id="{C287C347-C9F4-4531-8FEA-A3F3B4B74428}"/>
              </a:ext>
            </a:extLst>
          </p:cNvPr>
          <p:cNvSpPr>
            <a:spLocks noGrp="1"/>
          </p:cNvSpPr>
          <p:nvPr>
            <p:ph type="title"/>
          </p:nvPr>
        </p:nvSpPr>
        <p:spPr>
          <a:xfrm>
            <a:off x="815156" y="738683"/>
            <a:ext cx="9603275" cy="1049235"/>
          </a:xfrm>
        </p:spPr>
        <p:txBody>
          <a:bodyPr>
            <a:normAutofit fontScale="90000"/>
          </a:bodyPr>
          <a:lstStyle/>
          <a:p>
            <a:r>
              <a:rPr lang="en-GB" dirty="0">
                <a:latin typeface="Century Gothic"/>
              </a:rPr>
              <a:t>Rationale for Restructure of Equals Department </a:t>
            </a:r>
            <a:br>
              <a:rPr lang="en-GB" sz="2800" b="1" dirty="0">
                <a:latin typeface="Comic Sans MS" panose="030F0702030302020204" pitchFamily="66" charset="0"/>
              </a:rPr>
            </a:br>
            <a:endParaRPr lang="en-GB" sz="2800" b="1" dirty="0">
              <a:latin typeface="Comic Sans MS" panose="030F0702030302020204" pitchFamily="66" charset="0"/>
            </a:endParaRPr>
          </a:p>
        </p:txBody>
      </p:sp>
    </p:spTree>
    <p:extLst>
      <p:ext uri="{BB962C8B-B14F-4D97-AF65-F5344CB8AC3E}">
        <p14:creationId xmlns:p14="http://schemas.microsoft.com/office/powerpoint/2010/main" val="20351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33449D-ACF3-4BCF-9A9E-31392BAFBCF1}"/>
              </a:ext>
            </a:extLst>
          </p:cNvPr>
          <p:cNvSpPr>
            <a:spLocks noGrp="1"/>
          </p:cNvSpPr>
          <p:nvPr>
            <p:ph type="title"/>
          </p:nvPr>
        </p:nvSpPr>
        <p:spPr>
          <a:xfrm>
            <a:off x="1365969" y="1067453"/>
            <a:ext cx="8761413" cy="706964"/>
          </a:xfrm>
        </p:spPr>
        <p:txBody>
          <a:bodyPr>
            <a:normAutofit fontScale="90000"/>
          </a:bodyPr>
          <a:lstStyle/>
          <a:p>
            <a:r>
              <a:rPr lang="en-GB" dirty="0"/>
              <a:t>Rationale Restructure of Equals Department continued</a:t>
            </a:r>
            <a:r>
              <a:rPr lang="en-GB" sz="2800" dirty="0"/>
              <a:t>…</a:t>
            </a:r>
            <a:br>
              <a:rPr lang="en-GB" sz="2800" b="1" dirty="0">
                <a:latin typeface="Comic Sans MS" panose="030F0702030302020204" pitchFamily="66" charset="0"/>
              </a:rPr>
            </a:br>
            <a:endParaRPr lang="en-GB" sz="2800" b="1" dirty="0">
              <a:latin typeface="Comic Sans MS" panose="030F0702030302020204" pitchFamily="66" charset="0"/>
            </a:endParaRPr>
          </a:p>
        </p:txBody>
      </p:sp>
      <p:sp>
        <p:nvSpPr>
          <p:cNvPr id="2" name="Content Placeholder 1">
            <a:extLst>
              <a:ext uri="{FF2B5EF4-FFF2-40B4-BE49-F238E27FC236}">
                <a16:creationId xmlns:a16="http://schemas.microsoft.com/office/drawing/2014/main" id="{3C1690C0-018C-4CB5-B663-59C961248E7D}"/>
              </a:ext>
            </a:extLst>
          </p:cNvPr>
          <p:cNvSpPr>
            <a:spLocks noGrp="1"/>
          </p:cNvSpPr>
          <p:nvPr>
            <p:ph idx="1"/>
          </p:nvPr>
        </p:nvSpPr>
        <p:spPr/>
        <p:txBody>
          <a:bodyPr vert="horz" lIns="91440" tIns="45720" rIns="91440" bIns="45720" rtlCol="0" anchor="t">
            <a:normAutofit lnSpcReduction="10000"/>
          </a:bodyPr>
          <a:lstStyle/>
          <a:p>
            <a:r>
              <a:rPr lang="en-GB" dirty="0">
                <a:latin typeface="Century Gothic"/>
              </a:rPr>
              <a:t>Enables a clear progression for a KS3 pathway (3 years), leading to progression into the KS4 pathway(2 years), preparing students for transition into to KS5. </a:t>
            </a:r>
            <a:endParaRPr lang="en-GB" dirty="0">
              <a:latin typeface="Century Gothic" panose="020B0502020202020204" pitchFamily="34" charset="0"/>
            </a:endParaRPr>
          </a:p>
          <a:p>
            <a:r>
              <a:rPr lang="en-GB" dirty="0">
                <a:latin typeface="Century Gothic"/>
              </a:rPr>
              <a:t>Two year 7 pupils (minimum) to join each academic year, enabling students to have a ‘buddy’ in their year group.</a:t>
            </a:r>
          </a:p>
          <a:p>
            <a:r>
              <a:rPr lang="en-GB" dirty="0">
                <a:latin typeface="Century Gothic"/>
              </a:rPr>
              <a:t>Enable students to access KS3/KS4 whole school events with their Equals Form where appropriate.</a:t>
            </a:r>
          </a:p>
          <a:p>
            <a:r>
              <a:rPr lang="en-GB" dirty="0">
                <a:latin typeface="Century Gothic"/>
              </a:rPr>
              <a:t>Manor Academy cohort has a mixed and diverse range of pupils with varied  academic and social needs.  Pupils have a wide range of learning profiles including pupils with; ASC, Moderate Learning Difficulties, ADHD, SEMH, Visual/Hearing impairments and disabilities across the whole school. </a:t>
            </a: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endParaRPr lang="en-GB" dirty="0"/>
          </a:p>
        </p:txBody>
      </p:sp>
    </p:spTree>
    <p:extLst>
      <p:ext uri="{BB962C8B-B14F-4D97-AF65-F5344CB8AC3E}">
        <p14:creationId xmlns:p14="http://schemas.microsoft.com/office/powerpoint/2010/main" val="11783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D0B3E6-4CF3-4EC0-8325-7C7B8896C501}"/>
              </a:ext>
            </a:extLst>
          </p:cNvPr>
          <p:cNvSpPr>
            <a:spLocks noGrp="1"/>
          </p:cNvSpPr>
          <p:nvPr>
            <p:ph type="title"/>
          </p:nvPr>
        </p:nvSpPr>
        <p:spPr>
          <a:xfrm>
            <a:off x="610331" y="776287"/>
            <a:ext cx="9603275" cy="1049235"/>
          </a:xfrm>
        </p:spPr>
        <p:txBody>
          <a:bodyPr>
            <a:normAutofit/>
          </a:bodyPr>
          <a:lstStyle/>
          <a:p>
            <a:r>
              <a:rPr lang="en-GB" sz="3200" dirty="0">
                <a:latin typeface="Century Gothic" panose="020B0502020202020204" pitchFamily="34" charset="0"/>
              </a:rPr>
              <a:t>Timetabling</a:t>
            </a:r>
          </a:p>
        </p:txBody>
      </p:sp>
      <p:sp>
        <p:nvSpPr>
          <p:cNvPr id="3" name="Content Placeholder 2">
            <a:extLst>
              <a:ext uri="{FF2B5EF4-FFF2-40B4-BE49-F238E27FC236}">
                <a16:creationId xmlns:a16="http://schemas.microsoft.com/office/drawing/2014/main" id="{7BB2E176-DC7D-4287-B821-38F0A84BF850}"/>
              </a:ext>
            </a:extLst>
          </p:cNvPr>
          <p:cNvSpPr>
            <a:spLocks noGrp="1"/>
          </p:cNvSpPr>
          <p:nvPr>
            <p:ph idx="1"/>
          </p:nvPr>
        </p:nvSpPr>
        <p:spPr>
          <a:xfrm>
            <a:off x="838200" y="2567635"/>
            <a:ext cx="10515600" cy="4062718"/>
          </a:xfrm>
        </p:spPr>
        <p:txBody>
          <a:bodyPr vert="horz" lIns="91440" tIns="45720" rIns="91440" bIns="45720" rtlCol="0" anchor="t">
            <a:normAutofit/>
          </a:bodyPr>
          <a:lstStyle/>
          <a:p>
            <a:r>
              <a:rPr lang="en-GB" sz="2000" dirty="0">
                <a:latin typeface="Century Gothic"/>
              </a:rPr>
              <a:t>Mrs Anderson Garrett teaches Mathematics, Ms Sugden teaches English across both KS3/ KS4. </a:t>
            </a:r>
            <a:endParaRPr lang="en-GB" sz="2000" dirty="0">
              <a:latin typeface="Century Gothic" panose="020B0502020202020204" pitchFamily="34" charset="0"/>
            </a:endParaRPr>
          </a:p>
          <a:p>
            <a:r>
              <a:rPr lang="en-GB" sz="2000" dirty="0">
                <a:latin typeface="Century Gothic"/>
              </a:rPr>
              <a:t>Equals Curriculum lessons taught 50/50 between both Equals Teachers.  </a:t>
            </a:r>
            <a:endParaRPr lang="en-GB" sz="2000" dirty="0">
              <a:latin typeface="Century Gothic" panose="020B0502020202020204" pitchFamily="34" charset="0"/>
            </a:endParaRPr>
          </a:p>
          <a:p>
            <a:r>
              <a:rPr lang="en-GB" sz="2000" dirty="0">
                <a:latin typeface="Century Gothic"/>
              </a:rPr>
              <a:t>Art, Performing Arts, Food Technology, Woodwork and PE taught by subject specialist teachers in school.</a:t>
            </a:r>
          </a:p>
          <a:p>
            <a:r>
              <a:rPr lang="en-GB" sz="2000" dirty="0">
                <a:latin typeface="Century Gothic"/>
              </a:rPr>
              <a:t>Students who have hybrid timetables will continue and timetables can be flexible in approach according to pupils' individual needs. </a:t>
            </a:r>
          </a:p>
        </p:txBody>
      </p:sp>
    </p:spTree>
    <p:extLst>
      <p:ext uri="{BB962C8B-B14F-4D97-AF65-F5344CB8AC3E}">
        <p14:creationId xmlns:p14="http://schemas.microsoft.com/office/powerpoint/2010/main" val="275315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9960-D191-91CA-2385-E63C2EA7C2BE}"/>
              </a:ext>
            </a:extLst>
          </p:cNvPr>
          <p:cNvSpPr>
            <a:spLocks noGrp="1"/>
          </p:cNvSpPr>
          <p:nvPr>
            <p:ph type="title"/>
          </p:nvPr>
        </p:nvSpPr>
        <p:spPr>
          <a:xfrm>
            <a:off x="1372016" y="145597"/>
            <a:ext cx="10018713" cy="1752599"/>
          </a:xfrm>
        </p:spPr>
        <p:txBody>
          <a:bodyPr/>
          <a:lstStyle/>
          <a:p>
            <a:r>
              <a:rPr lang="en-GB" dirty="0"/>
              <a:t>English and Mathematics</a:t>
            </a:r>
            <a:endParaRPr lang="en-US" dirty="0"/>
          </a:p>
        </p:txBody>
      </p:sp>
      <p:sp>
        <p:nvSpPr>
          <p:cNvPr id="3" name="Content Placeholder 2">
            <a:extLst>
              <a:ext uri="{FF2B5EF4-FFF2-40B4-BE49-F238E27FC236}">
                <a16:creationId xmlns:a16="http://schemas.microsoft.com/office/drawing/2014/main" id="{56EA3956-5AAF-2058-E7B1-CC8204BAF07A}"/>
              </a:ext>
            </a:extLst>
          </p:cNvPr>
          <p:cNvSpPr>
            <a:spLocks noGrp="1"/>
          </p:cNvSpPr>
          <p:nvPr>
            <p:ph idx="1"/>
          </p:nvPr>
        </p:nvSpPr>
        <p:spPr>
          <a:xfrm>
            <a:off x="1285043" y="2349010"/>
            <a:ext cx="10192657" cy="4374267"/>
          </a:xfrm>
        </p:spPr>
        <p:txBody>
          <a:bodyPr vert="horz" lIns="91440" tIns="45720" rIns="91440" bIns="45720" rtlCol="0" anchor="t">
            <a:normAutofit fontScale="92500"/>
          </a:bodyPr>
          <a:lstStyle/>
          <a:p>
            <a:r>
              <a:rPr lang="en-GB" dirty="0"/>
              <a:t>3 English &amp; 3 Maths (KS3) 4 English &amp; 4 Maths (KS4) lessons a week as standalone subject specific lessons – Decision based on teachers' evaluation and parent feedback.</a:t>
            </a:r>
          </a:p>
          <a:p>
            <a:r>
              <a:rPr lang="en-GB" dirty="0"/>
              <a:t>English and Maths Functional Skills that facilitate students becoming independent adults, is embedded into the Equals Curriculum, in a non-subject specific approach. Teaching &amp; developing skills with a wide range of activities, to promote independence. </a:t>
            </a:r>
            <a:endParaRPr lang="en-US" dirty="0"/>
          </a:p>
          <a:p>
            <a:r>
              <a:rPr lang="en-GB" dirty="0"/>
              <a:t>Mathematics; We teach the four operations + - / x in a variety of practical and more formal methods. We use practical resources such as base 10, </a:t>
            </a:r>
            <a:r>
              <a:rPr lang="en-GB" dirty="0" err="1"/>
              <a:t>numicon</a:t>
            </a:r>
            <a:r>
              <a:rPr lang="en-GB" dirty="0"/>
              <a:t>, number lines and Cuisenaire rods to give pupils the best opportunities to succeed and ensure concrete understanding. Pupils engage in all aspects of the Maths curriculum which includes, Number and the Number System, Shape Space and Measure and Data Handling. </a:t>
            </a:r>
            <a:endParaRPr lang="en-GB" dirty="0">
              <a:highlight>
                <a:srgbClr val="FFFF00"/>
              </a:highlight>
            </a:endParaRPr>
          </a:p>
          <a:p>
            <a:r>
              <a:rPr lang="en-GB" dirty="0"/>
              <a:t>English; Reading for Meaning &amp; phonics (Read, Write, Inc.) , Colourful Semantics, Descriptive/Non-Fiction Writing, Writing for Purpose, Story Sequencing, Speech and Language, Spelling, Punctuation and Grammar (SPAG) and Handwriting. KS4 working towards the </a:t>
            </a:r>
            <a:r>
              <a:rPr lang="en-GB" dirty="0" err="1"/>
              <a:t>Ascentis</a:t>
            </a:r>
            <a:r>
              <a:rPr lang="en-GB" dirty="0"/>
              <a:t> Entry Level 1 Accreditation. </a:t>
            </a:r>
          </a:p>
        </p:txBody>
      </p:sp>
    </p:spTree>
    <p:extLst>
      <p:ext uri="{BB962C8B-B14F-4D97-AF65-F5344CB8AC3E}">
        <p14:creationId xmlns:p14="http://schemas.microsoft.com/office/powerpoint/2010/main" val="1920129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218991-36a9-42a5-9c56-5112c77365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FB54746BCA5144B7FAA137CD2AE91D" ma:contentTypeVersion="16" ma:contentTypeDescription="Create a new document." ma:contentTypeScope="" ma:versionID="1353036f9668d7dcd79e1a1dc4d12b98">
  <xsd:schema xmlns:xsd="http://www.w3.org/2001/XMLSchema" xmlns:xs="http://www.w3.org/2001/XMLSchema" xmlns:p="http://schemas.microsoft.com/office/2006/metadata/properties" xmlns:ns3="f4459504-398b-4620-9210-31f6ec514d25" xmlns:ns4="8b218991-36a9-42a5-9c56-5112c77365e0" targetNamespace="http://schemas.microsoft.com/office/2006/metadata/properties" ma:root="true" ma:fieldsID="25751f45c7ac96265719c04ff766faf6" ns3:_="" ns4:_="">
    <xsd:import namespace="f4459504-398b-4620-9210-31f6ec514d25"/>
    <xsd:import namespace="8b218991-36a9-42a5-9c56-5112c77365e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59504-398b-4620-9210-31f6ec514d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18991-36a9-42a5-9c56-5112c77365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6376D8-2CE3-421C-A492-AED70F8519D5}">
  <ds:schemaRefs>
    <ds:schemaRef ds:uri="http://schemas.microsoft.com/sharepoint/v3/contenttype/forms"/>
  </ds:schemaRefs>
</ds:datastoreItem>
</file>

<file path=customXml/itemProps2.xml><?xml version="1.0" encoding="utf-8"?>
<ds:datastoreItem xmlns:ds="http://schemas.openxmlformats.org/officeDocument/2006/customXml" ds:itemID="{264FCACC-42B0-4527-9E15-D4DDCBB34CAF}">
  <ds:schemaRefs>
    <ds:schemaRef ds:uri="http://purl.org/dc/elements/1.1/"/>
    <ds:schemaRef ds:uri="http://purl.org/dc/dcmitype/"/>
    <ds:schemaRef ds:uri="http://purl.org/dc/terms/"/>
    <ds:schemaRef ds:uri="http://schemas.microsoft.com/office/2006/documentManagement/types"/>
    <ds:schemaRef ds:uri="http://www.w3.org/XML/1998/namespace"/>
    <ds:schemaRef ds:uri="8b218991-36a9-42a5-9c56-5112c77365e0"/>
    <ds:schemaRef ds:uri="f4459504-398b-4620-9210-31f6ec514d25"/>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FB4BA91-6192-41F6-83CD-5292D3190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59504-398b-4620-9210-31f6ec514d25"/>
    <ds:schemaRef ds:uri="8b218991-36a9-42a5-9c56-5112c7736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609</TotalTime>
  <Words>1877</Words>
  <Application>Microsoft Office PowerPoint</Application>
  <PresentationFormat>Widescreen</PresentationFormat>
  <Paragraphs>118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Comic Sans MS</vt:lpstr>
      <vt:lpstr>Wingdings 3</vt:lpstr>
      <vt:lpstr>Ion Boardroom</vt:lpstr>
      <vt:lpstr>Equals Curriculum 2023</vt:lpstr>
      <vt:lpstr>Staff in Equals </vt:lpstr>
      <vt:lpstr>Nurture background</vt:lpstr>
      <vt:lpstr>Selection process</vt:lpstr>
      <vt:lpstr>Where we are now in our development</vt:lpstr>
      <vt:lpstr>Rationale for Restructure of Equals Department  </vt:lpstr>
      <vt:lpstr>Rationale Restructure of Equals Department continued… </vt:lpstr>
      <vt:lpstr>Timetabling</vt:lpstr>
      <vt:lpstr>English and Mathematics</vt:lpstr>
      <vt:lpstr>Equals Curriculum Structure</vt:lpstr>
      <vt:lpstr>Equals Lessons KS3 example</vt:lpstr>
      <vt:lpstr>Equals Lessons KS4 example</vt:lpstr>
      <vt:lpstr>Curriculum Maps</vt:lpstr>
      <vt:lpstr>PowerPoint Presentation</vt:lpstr>
      <vt:lpstr>PowerPoint Presentation</vt:lpstr>
      <vt:lpstr>KS4 Qualifications</vt:lpstr>
      <vt:lpstr>KS4 Qualifications</vt:lpstr>
      <vt:lpstr>Homework</vt:lpstr>
      <vt:lpstr>KS3 Sample Timetable</vt:lpstr>
      <vt:lpstr>KS4 Sample Timetable</vt:lpstr>
      <vt:lpstr>Social Time</vt:lpstr>
      <vt:lpstr>Trips and Extra Curricular Activities</vt:lpstr>
      <vt:lpstr>Feedback</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Anderson Garrett</dc:creator>
  <cp:lastModifiedBy>S Anderson Garrett</cp:lastModifiedBy>
  <cp:revision>446</cp:revision>
  <dcterms:created xsi:type="dcterms:W3CDTF">2023-01-06T08:34:00Z</dcterms:created>
  <dcterms:modified xsi:type="dcterms:W3CDTF">2023-09-29T13:06:26Z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0x010100E7FB54746BCA5144B7FAA137CD2AE91D</vt:lpwstr>
  </property>
</Properties>
</file>